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4"/>
  </p:notesMasterIdLst>
  <p:sldIdLst>
    <p:sldId id="256" r:id="rId2"/>
    <p:sldId id="305" r:id="rId3"/>
    <p:sldId id="326" r:id="rId4"/>
    <p:sldId id="317" r:id="rId5"/>
    <p:sldId id="291" r:id="rId6"/>
    <p:sldId id="293" r:id="rId7"/>
    <p:sldId id="319" r:id="rId8"/>
    <p:sldId id="322" r:id="rId9"/>
    <p:sldId id="329" r:id="rId10"/>
    <p:sldId id="299" r:id="rId11"/>
    <p:sldId id="320" r:id="rId12"/>
    <p:sldId id="300" r:id="rId13"/>
    <p:sldId id="296" r:id="rId14"/>
    <p:sldId id="297" r:id="rId15"/>
    <p:sldId id="298" r:id="rId16"/>
    <p:sldId id="301" r:id="rId17"/>
    <p:sldId id="302" r:id="rId18"/>
    <p:sldId id="303" r:id="rId19"/>
    <p:sldId id="324" r:id="rId20"/>
    <p:sldId id="328" r:id="rId21"/>
    <p:sldId id="304" r:id="rId22"/>
    <p:sldId id="323" r:id="rId23"/>
    <p:sldId id="325" r:id="rId24"/>
    <p:sldId id="330" r:id="rId25"/>
    <p:sldId id="331" r:id="rId26"/>
    <p:sldId id="333" r:id="rId27"/>
    <p:sldId id="334" r:id="rId28"/>
    <p:sldId id="335" r:id="rId29"/>
    <p:sldId id="336" r:id="rId30"/>
    <p:sldId id="340" r:id="rId31"/>
    <p:sldId id="342" r:id="rId32"/>
    <p:sldId id="341" r:id="rId33"/>
    <p:sldId id="339" r:id="rId34"/>
    <p:sldId id="337" r:id="rId35"/>
    <p:sldId id="338" r:id="rId36"/>
    <p:sldId id="306" r:id="rId37"/>
    <p:sldId id="307" r:id="rId38"/>
    <p:sldId id="308" r:id="rId39"/>
    <p:sldId id="309" r:id="rId40"/>
    <p:sldId id="310" r:id="rId41"/>
    <p:sldId id="311" r:id="rId42"/>
    <p:sldId id="312" r:id="rId43"/>
    <p:sldId id="313" r:id="rId44"/>
    <p:sldId id="314" r:id="rId45"/>
    <p:sldId id="315" r:id="rId46"/>
    <p:sldId id="318" r:id="rId47"/>
    <p:sldId id="343" r:id="rId48"/>
    <p:sldId id="344" r:id="rId49"/>
    <p:sldId id="345" r:id="rId50"/>
    <p:sldId id="346" r:id="rId51"/>
    <p:sldId id="347" r:id="rId52"/>
    <p:sldId id="348" r:id="rId5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786D2C08-F3CA-8044-928D-8A1F60B5FC6C}">
          <p14:sldIdLst>
            <p14:sldId id="256"/>
            <p14:sldId id="305"/>
            <p14:sldId id="326"/>
            <p14:sldId id="317"/>
            <p14:sldId id="291"/>
            <p14:sldId id="293"/>
            <p14:sldId id="319"/>
            <p14:sldId id="322"/>
            <p14:sldId id="329"/>
            <p14:sldId id="299"/>
            <p14:sldId id="320"/>
            <p14:sldId id="300"/>
            <p14:sldId id="296"/>
            <p14:sldId id="297"/>
            <p14:sldId id="298"/>
            <p14:sldId id="301"/>
            <p14:sldId id="302"/>
            <p14:sldId id="303"/>
            <p14:sldId id="324"/>
            <p14:sldId id="328"/>
            <p14:sldId id="304"/>
            <p14:sldId id="323"/>
            <p14:sldId id="325"/>
            <p14:sldId id="330"/>
            <p14:sldId id="331"/>
            <p14:sldId id="333"/>
            <p14:sldId id="334"/>
            <p14:sldId id="335"/>
            <p14:sldId id="336"/>
            <p14:sldId id="340"/>
            <p14:sldId id="342"/>
            <p14:sldId id="341"/>
            <p14:sldId id="339"/>
            <p14:sldId id="337"/>
            <p14:sldId id="338"/>
            <p14:sldId id="306"/>
            <p14:sldId id="307"/>
            <p14:sldId id="308"/>
            <p14:sldId id="309"/>
            <p14:sldId id="310"/>
            <p14:sldId id="311"/>
            <p14:sldId id="312"/>
            <p14:sldId id="313"/>
            <p14:sldId id="314"/>
            <p14:sldId id="315"/>
            <p14:sldId id="318"/>
            <p14:sldId id="343"/>
            <p14:sldId id="344"/>
            <p14:sldId id="345"/>
            <p14:sldId id="346"/>
            <p14:sldId id="347"/>
            <p14:sldId id="348"/>
          </p14:sldIdLst>
        </p14:section>
        <p14:section name="无标题节" id="{F4F599FE-F5CA-1F4D-A67F-75FB86B8244D}">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6FF"/>
    <a:srgbClr val="008F3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067"/>
    <p:restoredTop sz="83929"/>
  </p:normalViewPr>
  <p:slideViewPr>
    <p:cSldViewPr snapToGrid="0" snapToObjects="1">
      <p:cViewPr varScale="1">
        <p:scale>
          <a:sx n="95" d="100"/>
          <a:sy n="95" d="100"/>
        </p:scale>
        <p:origin x="216" y="680"/>
      </p:cViewPr>
      <p:guideLst>
        <p:guide orient="horz" pos="2160"/>
        <p:guide pos="3840"/>
      </p:guideLst>
    </p:cSldViewPr>
  </p:slid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60" d="100"/>
          <a:sy n="60" d="100"/>
        </p:scale>
        <p:origin x="-2922" y="-7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7732D7E-B533-7945-B3AD-C15585FF21AC}" type="datetimeFigureOut">
              <a:rPr kumimoji="1" lang="zh-CN" altLang="en-US" smtClean="0"/>
              <a:pPr/>
              <a:t>2022/4/16</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CF2DF2F-8E15-A245-A82D-D9129A466E5D}" type="slidenum">
              <a:rPr kumimoji="1" lang="zh-CN" altLang="en-US" smtClean="0"/>
              <a:pPr/>
              <a:t>‹#›</a:t>
            </a:fld>
            <a:endParaRPr kumimoji="1" lang="zh-CN" altLang="en-US"/>
          </a:p>
        </p:txBody>
      </p:sp>
    </p:spTree>
    <p:extLst>
      <p:ext uri="{BB962C8B-B14F-4D97-AF65-F5344CB8AC3E}">
        <p14:creationId xmlns:p14="http://schemas.microsoft.com/office/powerpoint/2010/main" val="18541754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CF2DF2F-8E15-A245-A82D-D9129A466E5D}" type="slidenum">
              <a:rPr kumimoji="1" lang="zh-CN" altLang="en-US" smtClean="0"/>
              <a:pPr/>
              <a:t>1</a:t>
            </a:fld>
            <a:endParaRPr kumimoji="1" lang="zh-CN" altLang="en-US"/>
          </a:p>
        </p:txBody>
      </p:sp>
    </p:spTree>
    <p:extLst>
      <p:ext uri="{BB962C8B-B14F-4D97-AF65-F5344CB8AC3E}">
        <p14:creationId xmlns:p14="http://schemas.microsoft.com/office/powerpoint/2010/main" val="5621211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t>内核中开辟一块缓冲区，进程</a:t>
            </a:r>
            <a:r>
              <a:rPr lang="en-US" altLang="zh-CN" sz="1200" dirty="0"/>
              <a:t>1</a:t>
            </a:r>
            <a:r>
              <a:rPr lang="zh-CN" altLang="en-US" sz="1200" dirty="0"/>
              <a:t>把数据从用户空间拷到内核缓冲区，进程</a:t>
            </a:r>
            <a:r>
              <a:rPr lang="en-US" altLang="zh-CN" sz="1200" dirty="0"/>
              <a:t>2</a:t>
            </a:r>
            <a:r>
              <a:rPr lang="zh-CN" altLang="en-US" sz="1200" dirty="0"/>
              <a:t>再从内核缓冲区把数据读走，</a:t>
            </a:r>
            <a:endParaRPr kumimoji="1" lang="zh-CN" altLang="en-US" dirty="0"/>
          </a:p>
        </p:txBody>
      </p:sp>
      <p:sp>
        <p:nvSpPr>
          <p:cNvPr id="4" name="幻灯片编号占位符 3"/>
          <p:cNvSpPr>
            <a:spLocks noGrp="1"/>
          </p:cNvSpPr>
          <p:nvPr>
            <p:ph type="sldNum" sz="quarter" idx="10"/>
          </p:nvPr>
        </p:nvSpPr>
        <p:spPr/>
        <p:txBody>
          <a:bodyPr/>
          <a:lstStyle/>
          <a:p>
            <a:fld id="{8CF2DF2F-8E15-A245-A82D-D9129A466E5D}" type="slidenum">
              <a:rPr kumimoji="1" lang="zh-CN" altLang="en-US" smtClean="0"/>
              <a:t>36</a:t>
            </a:fld>
            <a:endParaRPr kumimoji="1" lang="zh-CN" altLang="en-US"/>
          </a:p>
        </p:txBody>
      </p:sp>
    </p:spTree>
    <p:extLst>
      <p:ext uri="{BB962C8B-B14F-4D97-AF65-F5344CB8AC3E}">
        <p14:creationId xmlns:p14="http://schemas.microsoft.com/office/powerpoint/2010/main" val="27799803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CF2DF2F-8E15-A245-A82D-D9129A466E5D}" type="slidenum">
              <a:rPr kumimoji="1" lang="zh-CN" altLang="en-US" smtClean="0"/>
              <a:t>37</a:t>
            </a:fld>
            <a:endParaRPr kumimoji="1" lang="zh-CN" altLang="en-US"/>
          </a:p>
        </p:txBody>
      </p:sp>
    </p:spTree>
    <p:extLst>
      <p:ext uri="{BB962C8B-B14F-4D97-AF65-F5344CB8AC3E}">
        <p14:creationId xmlns:p14="http://schemas.microsoft.com/office/powerpoint/2010/main" val="26905526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CF2DF2F-8E15-A245-A82D-D9129A466E5D}" type="slidenum">
              <a:rPr kumimoji="1" lang="zh-CN" altLang="en-US" smtClean="0"/>
              <a:t>38</a:t>
            </a:fld>
            <a:endParaRPr kumimoji="1" lang="zh-CN" altLang="en-US"/>
          </a:p>
        </p:txBody>
      </p:sp>
    </p:spTree>
    <p:extLst>
      <p:ext uri="{BB962C8B-B14F-4D97-AF65-F5344CB8AC3E}">
        <p14:creationId xmlns:p14="http://schemas.microsoft.com/office/powerpoint/2010/main" val="41425066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CF2DF2F-8E15-A245-A82D-D9129A466E5D}" type="slidenum">
              <a:rPr kumimoji="1" lang="zh-CN" altLang="en-US" smtClean="0"/>
              <a:t>39</a:t>
            </a:fld>
            <a:endParaRPr kumimoji="1" lang="zh-CN" altLang="en-US"/>
          </a:p>
        </p:txBody>
      </p:sp>
    </p:spTree>
    <p:extLst>
      <p:ext uri="{BB962C8B-B14F-4D97-AF65-F5344CB8AC3E}">
        <p14:creationId xmlns:p14="http://schemas.microsoft.com/office/powerpoint/2010/main" val="12136611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CF2DF2F-8E15-A245-A82D-D9129A466E5D}" type="slidenum">
              <a:rPr kumimoji="1" lang="zh-CN" altLang="en-US" smtClean="0"/>
              <a:t>40</a:t>
            </a:fld>
            <a:endParaRPr kumimoji="1" lang="zh-CN" altLang="en-US"/>
          </a:p>
        </p:txBody>
      </p:sp>
    </p:spTree>
    <p:extLst>
      <p:ext uri="{BB962C8B-B14F-4D97-AF65-F5344CB8AC3E}">
        <p14:creationId xmlns:p14="http://schemas.microsoft.com/office/powerpoint/2010/main" val="29401866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CF2DF2F-8E15-A245-A82D-D9129A466E5D}" type="slidenum">
              <a:rPr kumimoji="1" lang="zh-CN" altLang="en-US" smtClean="0"/>
              <a:t>41</a:t>
            </a:fld>
            <a:endParaRPr kumimoji="1" lang="zh-CN" altLang="en-US"/>
          </a:p>
        </p:txBody>
      </p:sp>
    </p:spTree>
    <p:extLst>
      <p:ext uri="{BB962C8B-B14F-4D97-AF65-F5344CB8AC3E}">
        <p14:creationId xmlns:p14="http://schemas.microsoft.com/office/powerpoint/2010/main" val="10355763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CF2DF2F-8E15-A245-A82D-D9129A466E5D}" type="slidenum">
              <a:rPr kumimoji="1" lang="zh-CN" altLang="en-US" smtClean="0"/>
              <a:t>42</a:t>
            </a:fld>
            <a:endParaRPr kumimoji="1" lang="zh-CN" altLang="en-US"/>
          </a:p>
        </p:txBody>
      </p:sp>
    </p:spTree>
    <p:extLst>
      <p:ext uri="{BB962C8B-B14F-4D97-AF65-F5344CB8AC3E}">
        <p14:creationId xmlns:p14="http://schemas.microsoft.com/office/powerpoint/2010/main" val="35189612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CF2DF2F-8E15-A245-A82D-D9129A466E5D}" type="slidenum">
              <a:rPr kumimoji="1" lang="zh-CN" altLang="en-US" smtClean="0"/>
              <a:t>43</a:t>
            </a:fld>
            <a:endParaRPr kumimoji="1" lang="zh-CN" altLang="en-US"/>
          </a:p>
        </p:txBody>
      </p:sp>
    </p:spTree>
    <p:extLst>
      <p:ext uri="{BB962C8B-B14F-4D97-AF65-F5344CB8AC3E}">
        <p14:creationId xmlns:p14="http://schemas.microsoft.com/office/powerpoint/2010/main" val="32496983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CF2DF2F-8E15-A245-A82D-D9129A466E5D}" type="slidenum">
              <a:rPr kumimoji="1" lang="zh-CN" altLang="en-US" smtClean="0"/>
              <a:t>44</a:t>
            </a:fld>
            <a:endParaRPr kumimoji="1" lang="zh-CN" altLang="en-US"/>
          </a:p>
        </p:txBody>
      </p:sp>
    </p:spTree>
    <p:extLst>
      <p:ext uri="{BB962C8B-B14F-4D97-AF65-F5344CB8AC3E}">
        <p14:creationId xmlns:p14="http://schemas.microsoft.com/office/powerpoint/2010/main" val="42205711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CF2DF2F-8E15-A245-A82D-D9129A466E5D}" type="slidenum">
              <a:rPr kumimoji="1" lang="zh-CN" altLang="en-US" smtClean="0"/>
              <a:t>45</a:t>
            </a:fld>
            <a:endParaRPr kumimoji="1" lang="zh-CN" altLang="en-US"/>
          </a:p>
        </p:txBody>
      </p:sp>
    </p:spTree>
    <p:extLst>
      <p:ext uri="{BB962C8B-B14F-4D97-AF65-F5344CB8AC3E}">
        <p14:creationId xmlns:p14="http://schemas.microsoft.com/office/powerpoint/2010/main" val="16872912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幻灯片编号占位符 3"/>
          <p:cNvSpPr>
            <a:spLocks noGrp="1"/>
          </p:cNvSpPr>
          <p:nvPr>
            <p:ph type="sldNum" sz="quarter" idx="10"/>
          </p:nvPr>
        </p:nvSpPr>
        <p:spPr/>
        <p:txBody>
          <a:bodyPr/>
          <a:lstStyle/>
          <a:p>
            <a:fld id="{8CF2DF2F-8E15-A245-A82D-D9129A466E5D}" type="slidenum">
              <a:rPr kumimoji="1" lang="zh-CN" altLang="en-US" smtClean="0"/>
              <a:pPr/>
              <a:t>2</a:t>
            </a:fld>
            <a:endParaRPr kumimoji="1" lang="zh-CN" altLang="en-US"/>
          </a:p>
        </p:txBody>
      </p:sp>
    </p:spTree>
    <p:extLst>
      <p:ext uri="{BB962C8B-B14F-4D97-AF65-F5344CB8AC3E}">
        <p14:creationId xmlns:p14="http://schemas.microsoft.com/office/powerpoint/2010/main" val="10350546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8CF2DF2F-8E15-A245-A82D-D9129A466E5D}" type="slidenum">
              <a:rPr kumimoji="1" lang="zh-CN" altLang="en-US" smtClean="0"/>
              <a:pPr/>
              <a:t>5</a:t>
            </a:fld>
            <a:endParaRPr kumimoji="1" lang="zh-CN" altLang="en-US"/>
          </a:p>
        </p:txBody>
      </p:sp>
    </p:spTree>
    <p:extLst>
      <p:ext uri="{BB962C8B-B14F-4D97-AF65-F5344CB8AC3E}">
        <p14:creationId xmlns:p14="http://schemas.microsoft.com/office/powerpoint/2010/main" val="35401872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a:t>例子如下：如果有</a:t>
            </a:r>
            <a:r>
              <a:rPr lang="en-US" altLang="zh-CN" dirty="0"/>
              <a:t>P1</a:t>
            </a:r>
            <a:r>
              <a:rPr lang="zh-CN" altLang="en-US" dirty="0"/>
              <a:t>进程已通过加锁操作进入临界区内执行，则当</a:t>
            </a:r>
            <a:r>
              <a:rPr lang="en-US" altLang="zh-CN" dirty="0"/>
              <a:t>p2</a:t>
            </a:r>
            <a:r>
              <a:rPr lang="zh-CN" altLang="en-US" dirty="0"/>
              <a:t>进程申请进入对应的临界区时，将因临界区已上锁而处于忙等状态，即</a:t>
            </a:r>
            <a:r>
              <a:rPr lang="en-US" altLang="zh-CN" dirty="0"/>
              <a:t>p2</a:t>
            </a:r>
            <a:r>
              <a:rPr lang="zh-CN" altLang="en-US" dirty="0"/>
              <a:t>并不会阻塞排队。当</a:t>
            </a:r>
            <a:r>
              <a:rPr lang="en-US" altLang="zh-CN" dirty="0"/>
              <a:t>p1</a:t>
            </a:r>
            <a:r>
              <a:rPr lang="zh-CN" altLang="en-US" dirty="0"/>
              <a:t>退出临界区时，它只需将临界区解锁，并不像</a:t>
            </a:r>
            <a:r>
              <a:rPr lang="en-US" altLang="zh-CN" dirty="0"/>
              <a:t>v</a:t>
            </a:r>
            <a:r>
              <a:rPr lang="zh-CN" altLang="en-US" dirty="0"/>
              <a:t>操作那样 按次序唤醒等待进程；而且系统也不一定要立即进程调度；如果</a:t>
            </a:r>
            <a:r>
              <a:rPr lang="en-US" altLang="zh-CN" dirty="0"/>
              <a:t>p1</a:t>
            </a:r>
            <a:r>
              <a:rPr lang="zh-CN" altLang="en-US" dirty="0"/>
              <a:t>进程继续运行并再次申请进入临界区，则因临界区已解锁，它又可顺利进入临界区。这将是</a:t>
            </a:r>
            <a:r>
              <a:rPr lang="en-US" altLang="zh-CN" dirty="0"/>
              <a:t>p1</a:t>
            </a:r>
            <a:r>
              <a:rPr lang="zh-CN" altLang="en-US" dirty="0"/>
              <a:t>进程一直占用临界区，而</a:t>
            </a:r>
            <a:r>
              <a:rPr lang="en-US" altLang="zh-CN" dirty="0"/>
              <a:t>p2</a:t>
            </a:r>
            <a:r>
              <a:rPr lang="zh-CN" altLang="en-US" dirty="0"/>
              <a:t>进程则长期等待，从而造成不公平的现象；</a:t>
            </a:r>
            <a:endParaRPr lang="zh-CN" altLang="en-US" dirty="0">
              <a:latin typeface="SimSun" charset="-122"/>
              <a:ea typeface="SimSun" charset="-122"/>
              <a:cs typeface="SimSun" charset="-122"/>
            </a:endParaRPr>
          </a:p>
          <a:p>
            <a:endParaRPr kumimoji="1" lang="zh-CN" altLang="en-US" dirty="0"/>
          </a:p>
        </p:txBody>
      </p:sp>
      <p:sp>
        <p:nvSpPr>
          <p:cNvPr id="4" name="幻灯片编号占位符 3"/>
          <p:cNvSpPr>
            <a:spLocks noGrp="1"/>
          </p:cNvSpPr>
          <p:nvPr>
            <p:ph type="sldNum" sz="quarter" idx="10"/>
          </p:nvPr>
        </p:nvSpPr>
        <p:spPr/>
        <p:txBody>
          <a:bodyPr/>
          <a:lstStyle/>
          <a:p>
            <a:fld id="{8CF2DF2F-8E15-A245-A82D-D9129A466E5D}" type="slidenum">
              <a:rPr kumimoji="1" lang="zh-CN" altLang="en-US" smtClean="0"/>
              <a:pPr/>
              <a:t>19</a:t>
            </a:fld>
            <a:endParaRPr kumimoji="1" lang="zh-CN" altLang="en-US"/>
          </a:p>
        </p:txBody>
      </p:sp>
    </p:spTree>
    <p:extLst>
      <p:ext uri="{BB962C8B-B14F-4D97-AF65-F5344CB8AC3E}">
        <p14:creationId xmlns:p14="http://schemas.microsoft.com/office/powerpoint/2010/main" val="11274454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CF2DF2F-8E15-A245-A82D-D9129A466E5D}" type="slidenum">
              <a:rPr kumimoji="1" lang="zh-CN" altLang="en-US" smtClean="0"/>
              <a:pPr/>
              <a:t>22</a:t>
            </a:fld>
            <a:endParaRPr kumimoji="1" lang="zh-CN" altLang="en-US"/>
          </a:p>
        </p:txBody>
      </p:sp>
    </p:spTree>
    <p:extLst>
      <p:ext uri="{BB962C8B-B14F-4D97-AF65-F5344CB8AC3E}">
        <p14:creationId xmlns:p14="http://schemas.microsoft.com/office/powerpoint/2010/main" val="17111403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幻灯片编号占位符 3"/>
          <p:cNvSpPr>
            <a:spLocks noGrp="1"/>
          </p:cNvSpPr>
          <p:nvPr>
            <p:ph type="sldNum" sz="quarter" idx="10"/>
          </p:nvPr>
        </p:nvSpPr>
        <p:spPr/>
        <p:txBody>
          <a:bodyPr/>
          <a:lstStyle/>
          <a:p>
            <a:fld id="{8CF2DF2F-8E15-A245-A82D-D9129A466E5D}" type="slidenum">
              <a:rPr kumimoji="1" lang="zh-CN" altLang="en-US" smtClean="0"/>
              <a:pPr/>
              <a:t>24</a:t>
            </a:fld>
            <a:endParaRPr kumimoji="1" lang="zh-CN" altLang="en-US"/>
          </a:p>
        </p:txBody>
      </p:sp>
    </p:spTree>
    <p:extLst>
      <p:ext uri="{BB962C8B-B14F-4D97-AF65-F5344CB8AC3E}">
        <p14:creationId xmlns:p14="http://schemas.microsoft.com/office/powerpoint/2010/main" val="33953329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幻灯片编号占位符 3"/>
          <p:cNvSpPr>
            <a:spLocks noGrp="1"/>
          </p:cNvSpPr>
          <p:nvPr>
            <p:ph type="sldNum" sz="quarter" idx="10"/>
          </p:nvPr>
        </p:nvSpPr>
        <p:spPr/>
        <p:txBody>
          <a:bodyPr/>
          <a:lstStyle/>
          <a:p>
            <a:fld id="{8CF2DF2F-8E15-A245-A82D-D9129A466E5D}" type="slidenum">
              <a:rPr kumimoji="1" lang="zh-CN" altLang="en-US" smtClean="0"/>
              <a:pPr/>
              <a:t>25</a:t>
            </a:fld>
            <a:endParaRPr kumimoji="1" lang="zh-CN" altLang="en-US"/>
          </a:p>
        </p:txBody>
      </p:sp>
    </p:spTree>
    <p:extLst>
      <p:ext uri="{BB962C8B-B14F-4D97-AF65-F5344CB8AC3E}">
        <p14:creationId xmlns:p14="http://schemas.microsoft.com/office/powerpoint/2010/main" val="28227518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幻灯片编号占位符 3"/>
          <p:cNvSpPr>
            <a:spLocks noGrp="1"/>
          </p:cNvSpPr>
          <p:nvPr>
            <p:ph type="sldNum" sz="quarter" idx="10"/>
          </p:nvPr>
        </p:nvSpPr>
        <p:spPr/>
        <p:txBody>
          <a:bodyPr/>
          <a:lstStyle/>
          <a:p>
            <a:fld id="{8CF2DF2F-8E15-A245-A82D-D9129A466E5D}" type="slidenum">
              <a:rPr kumimoji="1" lang="zh-CN" altLang="en-US" smtClean="0"/>
              <a:pPr/>
              <a:t>26</a:t>
            </a:fld>
            <a:endParaRPr kumimoji="1" lang="zh-CN" altLang="en-US"/>
          </a:p>
        </p:txBody>
      </p:sp>
    </p:spTree>
    <p:extLst>
      <p:ext uri="{BB962C8B-B14F-4D97-AF65-F5344CB8AC3E}">
        <p14:creationId xmlns:p14="http://schemas.microsoft.com/office/powerpoint/2010/main" val="630025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幻灯片编号占位符 3"/>
          <p:cNvSpPr>
            <a:spLocks noGrp="1"/>
          </p:cNvSpPr>
          <p:nvPr>
            <p:ph type="sldNum" sz="quarter" idx="10"/>
          </p:nvPr>
        </p:nvSpPr>
        <p:spPr/>
        <p:txBody>
          <a:bodyPr/>
          <a:lstStyle/>
          <a:p>
            <a:fld id="{8CF2DF2F-8E15-A245-A82D-D9129A466E5D}" type="slidenum">
              <a:rPr kumimoji="1" lang="zh-CN" altLang="en-US" smtClean="0"/>
              <a:pPr/>
              <a:t>27</a:t>
            </a:fld>
            <a:endParaRPr kumimoji="1" lang="zh-CN" altLang="en-US"/>
          </a:p>
        </p:txBody>
      </p:sp>
    </p:spTree>
    <p:extLst>
      <p:ext uri="{BB962C8B-B14F-4D97-AF65-F5344CB8AC3E}">
        <p14:creationId xmlns:p14="http://schemas.microsoft.com/office/powerpoint/2010/main" val="25516264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kumimoji="1"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p>
        </p:txBody>
      </p:sp>
      <p:sp>
        <p:nvSpPr>
          <p:cNvPr id="4" name="日期占位符 3"/>
          <p:cNvSpPr>
            <a:spLocks noGrp="1"/>
          </p:cNvSpPr>
          <p:nvPr>
            <p:ph type="dt" sz="half" idx="10"/>
          </p:nvPr>
        </p:nvSpPr>
        <p:spPr/>
        <p:txBody>
          <a:bodyPr/>
          <a:lstStyle/>
          <a:p>
            <a:fld id="{B222DB33-C5A2-ED46-B524-25598BFBB1B4}" type="datetimeFigureOut">
              <a:rPr kumimoji="1" lang="zh-CN" altLang="en-US" smtClean="0"/>
              <a:pPr/>
              <a:t>2022/4/16</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C06F929B-9D05-7A46-85E6-64B872B98F41}" type="slidenum">
              <a:rPr kumimoji="1" lang="zh-CN" altLang="en-US" smtClean="0"/>
              <a:pPr/>
              <a:t>‹#›</a:t>
            </a:fld>
            <a:endParaRPr kumimoji="1" lang="zh-CN" altLang="en-US"/>
          </a:p>
        </p:txBody>
      </p:sp>
    </p:spTree>
    <p:extLst>
      <p:ext uri="{BB962C8B-B14F-4D97-AF65-F5344CB8AC3E}">
        <p14:creationId xmlns:p14="http://schemas.microsoft.com/office/powerpoint/2010/main" val="9121718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kumimoji="1" lang="zh-CN" altLang="en-US"/>
              <a:t>单击此处编辑母版标题样式</a:t>
            </a:r>
          </a:p>
        </p:txBody>
      </p:sp>
      <p:sp>
        <p:nvSpPr>
          <p:cNvPr id="3" name="竖排文本占位符 2"/>
          <p:cNvSpPr>
            <a:spLocks noGrp="1"/>
          </p:cNvSpPr>
          <p:nvPr>
            <p:ph type="body" orient="vert" idx="1"/>
          </p:nvPr>
        </p:nvSpPr>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B222DB33-C5A2-ED46-B524-25598BFBB1B4}" type="datetimeFigureOut">
              <a:rPr kumimoji="1" lang="zh-CN" altLang="en-US" smtClean="0"/>
              <a:pPr/>
              <a:t>2022/4/16</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C06F929B-9D05-7A46-85E6-64B872B98F41}" type="slidenum">
              <a:rPr kumimoji="1" lang="zh-CN" altLang="en-US" smtClean="0"/>
              <a:pPr/>
              <a:t>‹#›</a:t>
            </a:fld>
            <a:endParaRPr kumimoji="1" lang="zh-CN" altLang="en-US"/>
          </a:p>
        </p:txBody>
      </p:sp>
    </p:spTree>
    <p:extLst>
      <p:ext uri="{BB962C8B-B14F-4D97-AF65-F5344CB8AC3E}">
        <p14:creationId xmlns:p14="http://schemas.microsoft.com/office/powerpoint/2010/main" val="7713346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kumimoji="1" lang="zh-CN" altLang="en-US"/>
              <a:t>单击此处编辑母版标题样式</a:t>
            </a:r>
          </a:p>
        </p:txBody>
      </p:sp>
      <p:sp>
        <p:nvSpPr>
          <p:cNvPr id="3" name="竖排文本占位符 2"/>
          <p:cNvSpPr>
            <a:spLocks noGrp="1"/>
          </p:cNvSpPr>
          <p:nvPr>
            <p:ph type="body" orient="vert" idx="1"/>
          </p:nvPr>
        </p:nvSpPr>
        <p:spPr>
          <a:xfrm>
            <a:off x="838200" y="365125"/>
            <a:ext cx="7734300" cy="5811838"/>
          </a:xfrm>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B222DB33-C5A2-ED46-B524-25598BFBB1B4}" type="datetimeFigureOut">
              <a:rPr kumimoji="1" lang="zh-CN" altLang="en-US" smtClean="0"/>
              <a:pPr/>
              <a:t>2022/4/16</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C06F929B-9D05-7A46-85E6-64B872B98F41}" type="slidenum">
              <a:rPr kumimoji="1" lang="zh-CN" altLang="en-US" smtClean="0"/>
              <a:pPr/>
              <a:t>‹#›</a:t>
            </a:fld>
            <a:endParaRPr kumimoji="1" lang="zh-CN" altLang="en-US"/>
          </a:p>
        </p:txBody>
      </p:sp>
    </p:spTree>
    <p:extLst>
      <p:ext uri="{BB962C8B-B14F-4D97-AF65-F5344CB8AC3E}">
        <p14:creationId xmlns:p14="http://schemas.microsoft.com/office/powerpoint/2010/main" val="16101692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kumimoji="1" lang="zh-CN" altLang="en-US"/>
              <a:t>单击此处编辑母版标题样式</a:t>
            </a:r>
          </a:p>
        </p:txBody>
      </p:sp>
      <p:sp>
        <p:nvSpPr>
          <p:cNvPr id="3" name="内容占位符 2"/>
          <p:cNvSpPr>
            <a:spLocks noGrp="1"/>
          </p:cNvSpPr>
          <p:nvPr>
            <p:ph idx="1"/>
          </p:nvPr>
        </p:nvSpPr>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B222DB33-C5A2-ED46-B524-25598BFBB1B4}" type="datetimeFigureOut">
              <a:rPr kumimoji="1" lang="zh-CN" altLang="en-US" smtClean="0"/>
              <a:pPr/>
              <a:t>2022/4/16</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C06F929B-9D05-7A46-85E6-64B872B98F41}" type="slidenum">
              <a:rPr kumimoji="1" lang="zh-CN" altLang="en-US" smtClean="0"/>
              <a:pPr/>
              <a:t>‹#›</a:t>
            </a:fld>
            <a:endParaRPr kumimoji="1" lang="zh-CN" altLang="en-US"/>
          </a:p>
        </p:txBody>
      </p:sp>
    </p:spTree>
    <p:extLst>
      <p:ext uri="{BB962C8B-B14F-4D97-AF65-F5344CB8AC3E}">
        <p14:creationId xmlns:p14="http://schemas.microsoft.com/office/powerpoint/2010/main" val="21333215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a:prstGeom prst="rect">
            <a:avLst/>
          </a:prstGeom>
        </p:spPr>
        <p:txBody>
          <a:bodyPr anchor="b"/>
          <a:lstStyle>
            <a:lvl1pPr>
              <a:defRPr sz="6000"/>
            </a:lvl1pPr>
          </a:lstStyle>
          <a:p>
            <a:r>
              <a:rPr kumimoji="1"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a:t>单击此处编辑母版文本样式</a:t>
            </a:r>
          </a:p>
        </p:txBody>
      </p:sp>
      <p:sp>
        <p:nvSpPr>
          <p:cNvPr id="4" name="日期占位符 3"/>
          <p:cNvSpPr>
            <a:spLocks noGrp="1"/>
          </p:cNvSpPr>
          <p:nvPr>
            <p:ph type="dt" sz="half" idx="10"/>
          </p:nvPr>
        </p:nvSpPr>
        <p:spPr/>
        <p:txBody>
          <a:bodyPr/>
          <a:lstStyle/>
          <a:p>
            <a:fld id="{B222DB33-C5A2-ED46-B524-25598BFBB1B4}" type="datetimeFigureOut">
              <a:rPr kumimoji="1" lang="zh-CN" altLang="en-US" smtClean="0"/>
              <a:pPr/>
              <a:t>2022/4/16</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C06F929B-9D05-7A46-85E6-64B872B98F41}" type="slidenum">
              <a:rPr kumimoji="1" lang="zh-CN" altLang="en-US" smtClean="0"/>
              <a:pPr/>
              <a:t>‹#›</a:t>
            </a:fld>
            <a:endParaRPr kumimoji="1" lang="zh-CN" altLang="en-US"/>
          </a:p>
        </p:txBody>
      </p:sp>
    </p:spTree>
    <p:extLst>
      <p:ext uri="{BB962C8B-B14F-4D97-AF65-F5344CB8AC3E}">
        <p14:creationId xmlns:p14="http://schemas.microsoft.com/office/powerpoint/2010/main" val="3487743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kumimoji="1"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日期占位符 4"/>
          <p:cNvSpPr>
            <a:spLocks noGrp="1"/>
          </p:cNvSpPr>
          <p:nvPr>
            <p:ph type="dt" sz="half" idx="10"/>
          </p:nvPr>
        </p:nvSpPr>
        <p:spPr/>
        <p:txBody>
          <a:bodyPr/>
          <a:lstStyle/>
          <a:p>
            <a:fld id="{B222DB33-C5A2-ED46-B524-25598BFBB1B4}" type="datetimeFigureOut">
              <a:rPr kumimoji="1" lang="zh-CN" altLang="en-US" smtClean="0"/>
              <a:pPr/>
              <a:t>2022/4/16</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C06F929B-9D05-7A46-85E6-64B872B98F41}" type="slidenum">
              <a:rPr kumimoji="1" lang="zh-CN" altLang="en-US" smtClean="0"/>
              <a:pPr/>
              <a:t>‹#›</a:t>
            </a:fld>
            <a:endParaRPr kumimoji="1" lang="zh-CN" altLang="en-US"/>
          </a:p>
        </p:txBody>
      </p:sp>
    </p:spTree>
    <p:extLst>
      <p:ext uri="{BB962C8B-B14F-4D97-AF65-F5344CB8AC3E}">
        <p14:creationId xmlns:p14="http://schemas.microsoft.com/office/powerpoint/2010/main" val="13672412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kumimoji="1"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7" name="日期占位符 6"/>
          <p:cNvSpPr>
            <a:spLocks noGrp="1"/>
          </p:cNvSpPr>
          <p:nvPr>
            <p:ph type="dt" sz="half" idx="10"/>
          </p:nvPr>
        </p:nvSpPr>
        <p:spPr/>
        <p:txBody>
          <a:bodyPr/>
          <a:lstStyle/>
          <a:p>
            <a:fld id="{B222DB33-C5A2-ED46-B524-25598BFBB1B4}" type="datetimeFigureOut">
              <a:rPr kumimoji="1" lang="zh-CN" altLang="en-US" smtClean="0"/>
              <a:pPr/>
              <a:t>2022/4/16</a:t>
            </a:fld>
            <a:endParaRPr kumimoji="1" lang="zh-CN" altLang="en-US"/>
          </a:p>
        </p:txBody>
      </p:sp>
      <p:sp>
        <p:nvSpPr>
          <p:cNvPr id="8" name="页脚占位符 7"/>
          <p:cNvSpPr>
            <a:spLocks noGrp="1"/>
          </p:cNvSpPr>
          <p:nvPr>
            <p:ph type="ftr" sz="quarter" idx="11"/>
          </p:nvPr>
        </p:nvSpPr>
        <p:spPr/>
        <p:txBody>
          <a:bodyPr/>
          <a:lstStyle/>
          <a:p>
            <a:endParaRPr kumimoji="1" lang="zh-CN" altLang="en-US"/>
          </a:p>
        </p:txBody>
      </p:sp>
      <p:sp>
        <p:nvSpPr>
          <p:cNvPr id="9" name="幻灯片编号占位符 8"/>
          <p:cNvSpPr>
            <a:spLocks noGrp="1"/>
          </p:cNvSpPr>
          <p:nvPr>
            <p:ph type="sldNum" sz="quarter" idx="12"/>
          </p:nvPr>
        </p:nvSpPr>
        <p:spPr/>
        <p:txBody>
          <a:bodyPr/>
          <a:lstStyle/>
          <a:p>
            <a:fld id="{C06F929B-9D05-7A46-85E6-64B872B98F41}" type="slidenum">
              <a:rPr kumimoji="1" lang="zh-CN" altLang="en-US" smtClean="0"/>
              <a:pPr/>
              <a:t>‹#›</a:t>
            </a:fld>
            <a:endParaRPr kumimoji="1" lang="zh-CN" altLang="en-US"/>
          </a:p>
        </p:txBody>
      </p:sp>
    </p:spTree>
    <p:extLst>
      <p:ext uri="{BB962C8B-B14F-4D97-AF65-F5344CB8AC3E}">
        <p14:creationId xmlns:p14="http://schemas.microsoft.com/office/powerpoint/2010/main" val="11482624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kumimoji="1" lang="zh-CN" altLang="en-US"/>
              <a:t>单击此处编辑母版标题样式</a:t>
            </a:r>
          </a:p>
        </p:txBody>
      </p:sp>
      <p:sp>
        <p:nvSpPr>
          <p:cNvPr id="3" name="日期占位符 2"/>
          <p:cNvSpPr>
            <a:spLocks noGrp="1"/>
          </p:cNvSpPr>
          <p:nvPr>
            <p:ph type="dt" sz="half" idx="10"/>
          </p:nvPr>
        </p:nvSpPr>
        <p:spPr/>
        <p:txBody>
          <a:bodyPr/>
          <a:lstStyle/>
          <a:p>
            <a:fld id="{B222DB33-C5A2-ED46-B524-25598BFBB1B4}" type="datetimeFigureOut">
              <a:rPr kumimoji="1" lang="zh-CN" altLang="en-US" smtClean="0"/>
              <a:pPr/>
              <a:t>2022/4/16</a:t>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幻灯片编号占位符 4"/>
          <p:cNvSpPr>
            <a:spLocks noGrp="1"/>
          </p:cNvSpPr>
          <p:nvPr>
            <p:ph type="sldNum" sz="quarter" idx="12"/>
          </p:nvPr>
        </p:nvSpPr>
        <p:spPr/>
        <p:txBody>
          <a:bodyPr/>
          <a:lstStyle/>
          <a:p>
            <a:fld id="{C06F929B-9D05-7A46-85E6-64B872B98F41}" type="slidenum">
              <a:rPr kumimoji="1" lang="zh-CN" altLang="en-US" smtClean="0"/>
              <a:pPr/>
              <a:t>‹#›</a:t>
            </a:fld>
            <a:endParaRPr kumimoji="1" lang="zh-CN" altLang="en-US"/>
          </a:p>
        </p:txBody>
      </p:sp>
    </p:spTree>
    <p:extLst>
      <p:ext uri="{BB962C8B-B14F-4D97-AF65-F5344CB8AC3E}">
        <p14:creationId xmlns:p14="http://schemas.microsoft.com/office/powerpoint/2010/main" val="15594830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B222DB33-C5A2-ED46-B524-25598BFBB1B4}" type="datetimeFigureOut">
              <a:rPr kumimoji="1" lang="zh-CN" altLang="en-US" smtClean="0"/>
              <a:pPr/>
              <a:t>2022/4/16</a:t>
            </a:fld>
            <a:endParaRPr kumimoji="1" lang="zh-CN" altLang="en-US"/>
          </a:p>
        </p:txBody>
      </p:sp>
      <p:sp>
        <p:nvSpPr>
          <p:cNvPr id="3" name="页脚占位符 2"/>
          <p:cNvSpPr>
            <a:spLocks noGrp="1"/>
          </p:cNvSpPr>
          <p:nvPr>
            <p:ph type="ftr" sz="quarter" idx="11"/>
          </p:nvPr>
        </p:nvSpPr>
        <p:spPr/>
        <p:txBody>
          <a:bodyPr/>
          <a:lstStyle/>
          <a:p>
            <a:endParaRPr kumimoji="1" lang="zh-CN" altLang="en-US"/>
          </a:p>
        </p:txBody>
      </p:sp>
      <p:sp>
        <p:nvSpPr>
          <p:cNvPr id="4" name="幻灯片编号占位符 3"/>
          <p:cNvSpPr>
            <a:spLocks noGrp="1"/>
          </p:cNvSpPr>
          <p:nvPr>
            <p:ph type="sldNum" sz="quarter" idx="12"/>
          </p:nvPr>
        </p:nvSpPr>
        <p:spPr/>
        <p:txBody>
          <a:bodyPr/>
          <a:lstStyle/>
          <a:p>
            <a:fld id="{C06F929B-9D05-7A46-85E6-64B872B98F41}" type="slidenum">
              <a:rPr kumimoji="1" lang="zh-CN" altLang="en-US" smtClean="0"/>
              <a:pPr/>
              <a:t>‹#›</a:t>
            </a:fld>
            <a:endParaRPr kumimoji="1" lang="zh-CN" altLang="en-US"/>
          </a:p>
        </p:txBody>
      </p:sp>
    </p:spTree>
    <p:extLst>
      <p:ext uri="{BB962C8B-B14F-4D97-AF65-F5344CB8AC3E}">
        <p14:creationId xmlns:p14="http://schemas.microsoft.com/office/powerpoint/2010/main" val="1934071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kumimoji="1"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p:cNvSpPr>
            <a:spLocks noGrp="1"/>
          </p:cNvSpPr>
          <p:nvPr>
            <p:ph type="dt" sz="half" idx="10"/>
          </p:nvPr>
        </p:nvSpPr>
        <p:spPr/>
        <p:txBody>
          <a:bodyPr/>
          <a:lstStyle/>
          <a:p>
            <a:fld id="{B222DB33-C5A2-ED46-B524-25598BFBB1B4}" type="datetimeFigureOut">
              <a:rPr kumimoji="1" lang="zh-CN" altLang="en-US" smtClean="0"/>
              <a:pPr/>
              <a:t>2022/4/16</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C06F929B-9D05-7A46-85E6-64B872B98F41}" type="slidenum">
              <a:rPr kumimoji="1" lang="zh-CN" altLang="en-US" smtClean="0"/>
              <a:pPr/>
              <a:t>‹#›</a:t>
            </a:fld>
            <a:endParaRPr kumimoji="1" lang="zh-CN" altLang="en-US"/>
          </a:p>
        </p:txBody>
      </p:sp>
    </p:spTree>
    <p:extLst>
      <p:ext uri="{BB962C8B-B14F-4D97-AF65-F5344CB8AC3E}">
        <p14:creationId xmlns:p14="http://schemas.microsoft.com/office/powerpoint/2010/main" val="14518676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kumimoji="1"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p:cNvSpPr>
            <a:spLocks noGrp="1"/>
          </p:cNvSpPr>
          <p:nvPr>
            <p:ph type="dt" sz="half" idx="10"/>
          </p:nvPr>
        </p:nvSpPr>
        <p:spPr/>
        <p:txBody>
          <a:bodyPr/>
          <a:lstStyle/>
          <a:p>
            <a:fld id="{B222DB33-C5A2-ED46-B524-25598BFBB1B4}" type="datetimeFigureOut">
              <a:rPr kumimoji="1" lang="zh-CN" altLang="en-US" smtClean="0"/>
              <a:pPr/>
              <a:t>2022/4/16</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C06F929B-9D05-7A46-85E6-64B872B98F41}" type="slidenum">
              <a:rPr kumimoji="1" lang="zh-CN" altLang="en-US" smtClean="0"/>
              <a:pPr/>
              <a:t>‹#›</a:t>
            </a:fld>
            <a:endParaRPr kumimoji="1" lang="zh-CN" altLang="en-US"/>
          </a:p>
        </p:txBody>
      </p:sp>
    </p:spTree>
    <p:extLst>
      <p:ext uri="{BB962C8B-B14F-4D97-AF65-F5344CB8AC3E}">
        <p14:creationId xmlns:p14="http://schemas.microsoft.com/office/powerpoint/2010/main" val="18297576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8000"/>
            <a:lum/>
          </a:blip>
          <a:srcRect/>
          <a:stretch>
            <a:fillRect l="40000" t="27000" r="-13000" b="-51000"/>
          </a:stretch>
        </a:blipFill>
        <a:effectLst/>
      </p:bgPr>
    </p:bg>
    <p:spTree>
      <p:nvGrpSpPr>
        <p:cNvPr id="1" name=""/>
        <p:cNvGrpSpPr/>
        <p:nvPr/>
      </p:nvGrpSpPr>
      <p:grpSpPr>
        <a:xfrm>
          <a:off x="0" y="0"/>
          <a:ext cx="0" cy="0"/>
          <a:chOff x="0" y="0"/>
          <a:chExt cx="0" cy="0"/>
        </a:xfrm>
      </p:grpSpPr>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222DB33-C5A2-ED46-B524-25598BFBB1B4}" type="datetimeFigureOut">
              <a:rPr kumimoji="1" lang="zh-CN" altLang="en-US" smtClean="0"/>
              <a:pPr/>
              <a:t>2022/4/16</a:t>
            </a:fld>
            <a:endParaRPr kumimoji="1"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幻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06F929B-9D05-7A46-85E6-64B872B98F41}" type="slidenum">
              <a:rPr kumimoji="1" lang="zh-CN" altLang="en-US" smtClean="0"/>
              <a:pPr/>
              <a:t>‹#›</a:t>
            </a:fld>
            <a:endParaRPr kumimoji="1" lang="zh-CN" altLang="en-US"/>
          </a:p>
        </p:txBody>
      </p:sp>
      <p:pic>
        <p:nvPicPr>
          <p:cNvPr id="7" name="图片 6"/>
          <p:cNvPicPr>
            <a:picLocks noChangeAspect="1"/>
          </p:cNvPicPr>
          <p:nvPr userDrawn="1"/>
        </p:nvPicPr>
        <p:blipFill>
          <a:blip r:embed="rId14"/>
          <a:stretch>
            <a:fillRect/>
          </a:stretch>
        </p:blipFill>
        <p:spPr>
          <a:xfrm>
            <a:off x="155437" y="180561"/>
            <a:ext cx="3797300" cy="533400"/>
          </a:xfrm>
          <a:prstGeom prst="rect">
            <a:avLst/>
          </a:prstGeom>
        </p:spPr>
      </p:pic>
    </p:spTree>
    <p:extLst>
      <p:ext uri="{BB962C8B-B14F-4D97-AF65-F5344CB8AC3E}">
        <p14:creationId xmlns:p14="http://schemas.microsoft.com/office/powerpoint/2010/main" val="20246201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hyperlink" Target="http://blog.163.com/software_ark/blog/static/17561459420118211002342" TargetMode="External"/><Relationship Id="rId2" Type="http://schemas.openxmlformats.org/officeDocument/2006/relationships/hyperlink" Target="http://www.cnblogs.com/hjslovewcl/archive/2011/03/03/2314341.html"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17.png"/></Relationships>
</file>

<file path=ppt/slides/_rels/slide39.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stretch>
            <a:fillRect/>
          </a:stretch>
        </p:blipFill>
        <p:spPr>
          <a:xfrm>
            <a:off x="155437" y="180561"/>
            <a:ext cx="3797300" cy="533400"/>
          </a:xfrm>
          <a:prstGeom prst="rect">
            <a:avLst/>
          </a:prstGeom>
        </p:spPr>
      </p:pic>
      <p:sp>
        <p:nvSpPr>
          <p:cNvPr id="5" name="Title 1"/>
          <p:cNvSpPr txBox="1">
            <a:spLocks/>
          </p:cNvSpPr>
          <p:nvPr/>
        </p:nvSpPr>
        <p:spPr>
          <a:xfrm>
            <a:off x="1008733" y="3273573"/>
            <a:ext cx="7644379" cy="1754326"/>
          </a:xfrm>
          <a:prstGeom prst="rect">
            <a:avLst/>
          </a:prstGeom>
        </p:spPr>
        <p:txBody>
          <a:bodyPr vert="horz" wrap="square" lIns="91440" tIns="45720" rIns="91440" bIns="45720" rtlCol="0" anchor="b">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kumimoji="1" lang="zh-CN" altLang="en-US" dirty="0">
                <a:latin typeface="SimHei" charset="-122"/>
                <a:ea typeface="SimHei" charset="-122"/>
                <a:cs typeface="SimHei" charset="-122"/>
              </a:rPr>
              <a:t>操作系统原理与实践实验内容</a:t>
            </a:r>
            <a:endParaRPr lang="en-US" dirty="0">
              <a:solidFill>
                <a:schemeClr val="bg1">
                  <a:lumMod val="50000"/>
                </a:schemeClr>
              </a:solidFill>
            </a:endParaRPr>
          </a:p>
        </p:txBody>
      </p:sp>
      <p:grpSp>
        <p:nvGrpSpPr>
          <p:cNvPr id="7" name="Group 11"/>
          <p:cNvGrpSpPr/>
          <p:nvPr/>
        </p:nvGrpSpPr>
        <p:grpSpPr>
          <a:xfrm>
            <a:off x="1161776" y="5240138"/>
            <a:ext cx="4490344" cy="55420"/>
            <a:chOff x="2055030" y="1463669"/>
            <a:chExt cx="2304256" cy="544908"/>
          </a:xfrm>
        </p:grpSpPr>
        <p:sp>
          <p:nvSpPr>
            <p:cNvPr id="8" name="Rectangle 4"/>
            <p:cNvSpPr/>
            <p:nvPr/>
          </p:nvSpPr>
          <p:spPr>
            <a:xfrm>
              <a:off x="2055030" y="1463670"/>
              <a:ext cx="576064" cy="54490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6"/>
            <p:cNvSpPr/>
            <p:nvPr/>
          </p:nvSpPr>
          <p:spPr>
            <a:xfrm>
              <a:off x="2631094" y="1463670"/>
              <a:ext cx="576064" cy="544907"/>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10" name="Rectangle 7"/>
            <p:cNvSpPr/>
            <p:nvPr/>
          </p:nvSpPr>
          <p:spPr>
            <a:xfrm>
              <a:off x="3207158" y="1463669"/>
              <a:ext cx="576064" cy="544907"/>
            </a:xfrm>
            <a:prstGeom prst="rect">
              <a:avLst/>
            </a:prstGeom>
            <a:solidFill>
              <a:schemeClr val="accent6">
                <a:lumMod val="7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1" name="Rectangle 8"/>
            <p:cNvSpPr/>
            <p:nvPr/>
          </p:nvSpPr>
          <p:spPr>
            <a:xfrm>
              <a:off x="3783222" y="1463670"/>
              <a:ext cx="576064" cy="544907"/>
            </a:xfrm>
            <a:prstGeom prst="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673283359"/>
      </p:ext>
    </p:extLst>
  </p:cSld>
  <p:clrMapOvr>
    <a:masterClrMapping/>
  </p:clrMapOvr>
  <mc:AlternateContent xmlns:mc="http://schemas.openxmlformats.org/markup-compatibility/2006" xmlns:p14="http://schemas.microsoft.com/office/powerpoint/2010/main">
    <mc:Choice Requires="p14">
      <p:transition spd="slow" p14:dur="2000" advTm="3983"/>
    </mc:Choice>
    <mc:Fallback xmlns="">
      <p:transition xmlns:p14="http://schemas.microsoft.com/office/powerpoint/2010/main" spd="slow" advTm="398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par>
                          <p:cTn id="8" fill="hold">
                            <p:stCondLst>
                              <p:cond delay="500"/>
                            </p:stCondLst>
                            <p:childTnLst>
                              <p:par>
                                <p:cTn id="9" presetID="16" presetClass="entr" presetSubtype="21"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barn(inVertical)">
                                      <p:cBhvr>
                                        <p:cTn id="1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内容占位符 2"/>
          <p:cNvSpPr>
            <a:spLocks noGrp="1"/>
          </p:cNvSpPr>
          <p:nvPr>
            <p:ph idx="4294967295"/>
          </p:nvPr>
        </p:nvSpPr>
        <p:spPr>
          <a:xfrm>
            <a:off x="1020417" y="1740535"/>
            <a:ext cx="10284501" cy="4169935"/>
          </a:xfrm>
        </p:spPr>
        <p:txBody>
          <a:bodyPr>
            <a:normAutofit/>
          </a:bodyPr>
          <a:lstStyle/>
          <a:p>
            <a:pPr eaLnBrk="1" hangingPunct="1">
              <a:lnSpc>
                <a:spcPct val="120000"/>
              </a:lnSpc>
              <a:buFont typeface="Wingdings" charset="2"/>
              <a:buNone/>
            </a:pPr>
            <a:r>
              <a:rPr lang="zh-CN" altLang="en-US" b="1" dirty="0">
                <a:latin typeface="Microsoft YaHei" panose="020B0503020204020204" pitchFamily="34" charset="-122"/>
                <a:ea typeface="Microsoft YaHei" panose="020B0503020204020204" pitchFamily="34" charset="-122"/>
                <a:cs typeface="SimSun" charset="-122"/>
              </a:rPr>
              <a:t>头文件：</a:t>
            </a:r>
            <a:endParaRPr lang="en-US" altLang="zh-CN" b="1" dirty="0">
              <a:latin typeface="Microsoft YaHei" panose="020B0503020204020204" pitchFamily="34" charset="-122"/>
              <a:ea typeface="Microsoft YaHei" panose="020B0503020204020204" pitchFamily="34" charset="-122"/>
              <a:cs typeface="SimSun" charset="-122"/>
            </a:endParaRPr>
          </a:p>
          <a:p>
            <a:pPr eaLnBrk="1" hangingPunct="1">
              <a:lnSpc>
                <a:spcPct val="120000"/>
              </a:lnSpc>
              <a:buFont typeface="Wingdings" charset="2"/>
              <a:buNone/>
            </a:pPr>
            <a:r>
              <a:rPr lang="en-US" altLang="zh-CN" dirty="0">
                <a:latin typeface="Microsoft YaHei" panose="020B0503020204020204" pitchFamily="34" charset="-122"/>
                <a:ea typeface="Microsoft YaHei" panose="020B0503020204020204" pitchFamily="34" charset="-122"/>
                <a:cs typeface="SimSun" charset="-122"/>
              </a:rPr>
              <a:t>#include&lt;</a:t>
            </a:r>
            <a:r>
              <a:rPr lang="en-US" altLang="zh-CN" dirty="0" err="1">
                <a:latin typeface="Microsoft YaHei" panose="020B0503020204020204" pitchFamily="34" charset="-122"/>
                <a:ea typeface="Microsoft YaHei" panose="020B0503020204020204" pitchFamily="34" charset="-122"/>
                <a:cs typeface="SimSun" charset="-122"/>
              </a:rPr>
              <a:t>pthread.h</a:t>
            </a:r>
            <a:r>
              <a:rPr lang="en-US" altLang="zh-CN" dirty="0">
                <a:latin typeface="Microsoft YaHei" panose="020B0503020204020204" pitchFamily="34" charset="-122"/>
                <a:ea typeface="Microsoft YaHei" panose="020B0503020204020204" pitchFamily="34" charset="-122"/>
                <a:cs typeface="SimSun" charset="-122"/>
              </a:rPr>
              <a:t>&gt;</a:t>
            </a:r>
          </a:p>
          <a:p>
            <a:pPr eaLnBrk="1" hangingPunct="1">
              <a:lnSpc>
                <a:spcPct val="120000"/>
              </a:lnSpc>
              <a:buFont typeface="Wingdings" charset="2"/>
              <a:buNone/>
            </a:pPr>
            <a:r>
              <a:rPr lang="zh-CN" altLang="en-US" b="1" dirty="0">
                <a:latin typeface="Microsoft YaHei" panose="020B0503020204020204" pitchFamily="34" charset="-122"/>
                <a:ea typeface="Microsoft YaHei" panose="020B0503020204020204" pitchFamily="34" charset="-122"/>
                <a:cs typeface="SimSun" charset="-122"/>
              </a:rPr>
              <a:t>数据类型：</a:t>
            </a:r>
            <a:endParaRPr lang="en-US" altLang="zh-CN" b="1" dirty="0">
              <a:latin typeface="Microsoft YaHei" panose="020B0503020204020204" pitchFamily="34" charset="-122"/>
              <a:ea typeface="Microsoft YaHei" panose="020B0503020204020204" pitchFamily="34" charset="-122"/>
              <a:cs typeface="SimSun" charset="-122"/>
            </a:endParaRPr>
          </a:p>
          <a:p>
            <a:pPr eaLnBrk="1" hangingPunct="1">
              <a:lnSpc>
                <a:spcPct val="120000"/>
              </a:lnSpc>
              <a:buFont typeface="Wingdings" charset="2"/>
              <a:buNone/>
            </a:pPr>
            <a:r>
              <a:rPr lang="en-US" altLang="zh-CN" dirty="0" err="1">
                <a:latin typeface="Microsoft YaHei" panose="020B0503020204020204" pitchFamily="34" charset="-122"/>
                <a:ea typeface="Microsoft YaHei" panose="020B0503020204020204" pitchFamily="34" charset="-122"/>
                <a:cs typeface="SimSun" charset="-122"/>
              </a:rPr>
              <a:t>pthread_t</a:t>
            </a:r>
            <a:r>
              <a:rPr lang="en-US" altLang="zh-CN" dirty="0">
                <a:latin typeface="Microsoft YaHei" panose="020B0503020204020204" pitchFamily="34" charset="-122"/>
                <a:ea typeface="Microsoft YaHei" panose="020B0503020204020204" pitchFamily="34" charset="-122"/>
                <a:cs typeface="SimSun" charset="-122"/>
              </a:rPr>
              <a:t>; </a:t>
            </a:r>
            <a:r>
              <a:rPr lang="zh-CN" altLang="en-US" dirty="0">
                <a:latin typeface="Microsoft YaHei" panose="020B0503020204020204" pitchFamily="34" charset="-122"/>
                <a:ea typeface="Microsoft YaHei" panose="020B0503020204020204" pitchFamily="34" charset="-122"/>
                <a:cs typeface="SimSun" charset="-122"/>
              </a:rPr>
              <a:t>线程</a:t>
            </a:r>
            <a:r>
              <a:rPr lang="en-US" altLang="zh-CN" dirty="0">
                <a:latin typeface="Microsoft YaHei" panose="020B0503020204020204" pitchFamily="34" charset="-122"/>
                <a:ea typeface="Microsoft YaHei" panose="020B0503020204020204" pitchFamily="34" charset="-122"/>
                <a:cs typeface="SimSun" charset="-122"/>
              </a:rPr>
              <a:t>ID</a:t>
            </a:r>
          </a:p>
          <a:p>
            <a:pPr eaLnBrk="1" hangingPunct="1">
              <a:lnSpc>
                <a:spcPct val="120000"/>
              </a:lnSpc>
              <a:buFont typeface="Wingdings" charset="2"/>
              <a:buNone/>
            </a:pPr>
            <a:r>
              <a:rPr lang="zh-CN" altLang="en-US" b="1" dirty="0">
                <a:latin typeface="Microsoft YaHei" panose="020B0503020204020204" pitchFamily="34" charset="-122"/>
                <a:ea typeface="Microsoft YaHei" panose="020B0503020204020204" pitchFamily="34" charset="-122"/>
                <a:cs typeface="SimSun" charset="-122"/>
              </a:rPr>
              <a:t>线程相关函数：</a:t>
            </a:r>
            <a:endParaRPr lang="en-US" altLang="zh-CN" b="1" dirty="0">
              <a:latin typeface="Microsoft YaHei" panose="020B0503020204020204" pitchFamily="34" charset="-122"/>
              <a:ea typeface="Microsoft YaHei" panose="020B0503020204020204" pitchFamily="34" charset="-122"/>
              <a:cs typeface="SimSun" charset="-122"/>
            </a:endParaRPr>
          </a:p>
          <a:p>
            <a:pPr eaLnBrk="1" hangingPunct="1">
              <a:lnSpc>
                <a:spcPct val="120000"/>
              </a:lnSpc>
              <a:buFont typeface="宋体" charset="-122"/>
              <a:buAutoNum type="circleNumDbPlain"/>
            </a:pPr>
            <a:r>
              <a:rPr lang="en-US" altLang="zh-CN" dirty="0" err="1">
                <a:latin typeface="Microsoft YaHei" panose="020B0503020204020204" pitchFamily="34" charset="-122"/>
                <a:ea typeface="Microsoft YaHei" panose="020B0503020204020204" pitchFamily="34" charset="-122"/>
                <a:cs typeface="SimSun" charset="-122"/>
              </a:rPr>
              <a:t>pthread_t</a:t>
            </a:r>
            <a:r>
              <a:rPr lang="en-US" altLang="zh-CN" dirty="0">
                <a:latin typeface="Microsoft YaHei" panose="020B0503020204020204" pitchFamily="34" charset="-122"/>
                <a:ea typeface="Microsoft YaHei" panose="020B0503020204020204" pitchFamily="34" charset="-122"/>
                <a:cs typeface="SimSun" charset="-122"/>
              </a:rPr>
              <a:t> </a:t>
            </a:r>
            <a:r>
              <a:rPr lang="zh-CN" altLang="en-US" dirty="0">
                <a:latin typeface="Microsoft YaHei" panose="020B0503020204020204" pitchFamily="34" charset="-122"/>
                <a:ea typeface="Microsoft YaHei" panose="020B0503020204020204" pitchFamily="34" charset="-122"/>
                <a:cs typeface="SimSun" charset="-122"/>
              </a:rPr>
              <a:t>  </a:t>
            </a:r>
            <a:r>
              <a:rPr lang="en-US" altLang="zh-CN" dirty="0" err="1">
                <a:solidFill>
                  <a:srgbClr val="FF0000"/>
                </a:solidFill>
                <a:latin typeface="Microsoft YaHei" panose="020B0503020204020204" pitchFamily="34" charset="-122"/>
                <a:ea typeface="Microsoft YaHei" panose="020B0503020204020204" pitchFamily="34" charset="-122"/>
                <a:cs typeface="SimSun" charset="-122"/>
              </a:rPr>
              <a:t>pthread_self</a:t>
            </a:r>
            <a:r>
              <a:rPr lang="en-US" altLang="zh-CN" dirty="0">
                <a:solidFill>
                  <a:srgbClr val="FF0000"/>
                </a:solidFill>
                <a:latin typeface="Microsoft YaHei" panose="020B0503020204020204" pitchFamily="34" charset="-122"/>
                <a:ea typeface="Microsoft YaHei" panose="020B0503020204020204" pitchFamily="34" charset="-122"/>
                <a:cs typeface="SimSun" charset="-122"/>
              </a:rPr>
              <a:t>(</a:t>
            </a:r>
            <a:r>
              <a:rPr lang="zh-CN" altLang="en-US" dirty="0">
                <a:solidFill>
                  <a:srgbClr val="FF0000"/>
                </a:solidFill>
                <a:latin typeface="Microsoft YaHei" panose="020B0503020204020204" pitchFamily="34" charset="-122"/>
                <a:ea typeface="Microsoft YaHei" panose="020B0503020204020204" pitchFamily="34" charset="-122"/>
                <a:cs typeface="SimSun" charset="-122"/>
              </a:rPr>
              <a:t>  </a:t>
            </a:r>
            <a:r>
              <a:rPr lang="en-US" altLang="zh-CN" dirty="0">
                <a:solidFill>
                  <a:srgbClr val="FF0000"/>
                </a:solidFill>
                <a:latin typeface="Microsoft YaHei" panose="020B0503020204020204" pitchFamily="34" charset="-122"/>
                <a:ea typeface="Microsoft YaHei" panose="020B0503020204020204" pitchFamily="34" charset="-122"/>
                <a:cs typeface="SimSun" charset="-122"/>
              </a:rPr>
              <a:t>);</a:t>
            </a:r>
            <a:r>
              <a:rPr lang="zh-CN" altLang="en-US" dirty="0">
                <a:solidFill>
                  <a:srgbClr val="FF0000"/>
                </a:solidFill>
                <a:latin typeface="Microsoft YaHei" panose="020B0503020204020204" pitchFamily="34" charset="-122"/>
                <a:ea typeface="Microsoft YaHei" panose="020B0503020204020204" pitchFamily="34" charset="-122"/>
                <a:cs typeface="SimSun" charset="-122"/>
              </a:rPr>
              <a:t>     </a:t>
            </a:r>
            <a:r>
              <a:rPr lang="en-US" altLang="zh-CN" dirty="0">
                <a:latin typeface="Microsoft YaHei" panose="020B0503020204020204" pitchFamily="34" charset="-122"/>
                <a:ea typeface="Microsoft YaHei" panose="020B0503020204020204" pitchFamily="34" charset="-122"/>
                <a:cs typeface="SimSun" charset="-122"/>
              </a:rPr>
              <a:t>//</a:t>
            </a:r>
            <a:r>
              <a:rPr lang="zh-CN" altLang="en-US" dirty="0">
                <a:latin typeface="Microsoft YaHei" panose="020B0503020204020204" pitchFamily="34" charset="-122"/>
                <a:ea typeface="Microsoft YaHei" panose="020B0503020204020204" pitchFamily="34" charset="-122"/>
                <a:cs typeface="SimSun" charset="-122"/>
              </a:rPr>
              <a:t>返回调用线程的线程</a:t>
            </a:r>
            <a:r>
              <a:rPr lang="en-US" altLang="zh-CN" dirty="0">
                <a:latin typeface="Microsoft YaHei" panose="020B0503020204020204" pitchFamily="34" charset="-122"/>
                <a:ea typeface="Microsoft YaHei" panose="020B0503020204020204" pitchFamily="34" charset="-122"/>
                <a:cs typeface="SimSun" charset="-122"/>
              </a:rPr>
              <a:t>ID</a:t>
            </a:r>
          </a:p>
        </p:txBody>
      </p:sp>
      <p:sp>
        <p:nvSpPr>
          <p:cNvPr id="3" name="标题 1"/>
          <p:cNvSpPr txBox="1">
            <a:spLocks/>
          </p:cNvSpPr>
          <p:nvPr/>
        </p:nvSpPr>
        <p:spPr>
          <a:xfrm>
            <a:off x="864702" y="803026"/>
            <a:ext cx="10662455" cy="132556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571500" indent="-571500">
              <a:buFont typeface="Wingdings" charset="2"/>
              <a:buChar char="u"/>
            </a:pPr>
            <a:r>
              <a:rPr kumimoji="1" lang="zh-CN" altLang="en-US" sz="3600" dirty="0">
                <a:latin typeface="SimHei" charset="-122"/>
                <a:ea typeface="SimHei" charset="-122"/>
                <a:cs typeface="SimHei" charset="-122"/>
              </a:rPr>
              <a:t>实验</a:t>
            </a:r>
            <a:r>
              <a:rPr kumimoji="1" lang="en-US" altLang="zh-CN" sz="3600" dirty="0">
                <a:latin typeface="SimHei" charset="-122"/>
                <a:ea typeface="SimHei" charset="-122"/>
                <a:cs typeface="SimHei" charset="-122"/>
              </a:rPr>
              <a:t>1-</a:t>
            </a:r>
            <a:r>
              <a:rPr kumimoji="1" lang="zh-CN" altLang="en-US" sz="3600" dirty="0">
                <a:latin typeface="SimHei" charset="-122"/>
                <a:ea typeface="SimHei" charset="-122"/>
                <a:cs typeface="SimHei" charset="-122"/>
              </a:rPr>
              <a:t>哲学家就餐问题的实现</a:t>
            </a:r>
            <a:r>
              <a:rPr kumimoji="1" lang="en-US" altLang="zh-CN" sz="3600" dirty="0">
                <a:latin typeface="SimHei" charset="-122"/>
                <a:ea typeface="SimHei" charset="-122"/>
                <a:cs typeface="SimHei" charset="-122"/>
              </a:rPr>
              <a:t>-</a:t>
            </a:r>
            <a:r>
              <a:rPr lang="en-US" altLang="zh-CN" sz="3600" dirty="0"/>
              <a:t> </a:t>
            </a:r>
            <a:r>
              <a:rPr kumimoji="1" lang="en-US" altLang="zh-CN" sz="3600" dirty="0">
                <a:latin typeface="SimHei" charset="-122"/>
                <a:ea typeface="SimHei" charset="-122"/>
                <a:cs typeface="SimHei" charset="-122"/>
              </a:rPr>
              <a:t>POSIX</a:t>
            </a:r>
            <a:r>
              <a:rPr kumimoji="1" lang="zh-CN" altLang="en-US" sz="3600" dirty="0">
                <a:latin typeface="SimHei" charset="-122"/>
                <a:ea typeface="SimHei" charset="-122"/>
                <a:cs typeface="SimHei" charset="-122"/>
              </a:rPr>
              <a:t>线程函数</a:t>
            </a:r>
          </a:p>
        </p:txBody>
      </p:sp>
    </p:spTree>
    <p:extLst>
      <p:ext uri="{BB962C8B-B14F-4D97-AF65-F5344CB8AC3E}">
        <p14:creationId xmlns:p14="http://schemas.microsoft.com/office/powerpoint/2010/main" val="20371453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内容占位符 2"/>
          <p:cNvSpPr>
            <a:spLocks noGrp="1"/>
          </p:cNvSpPr>
          <p:nvPr>
            <p:ph idx="4294967295"/>
          </p:nvPr>
        </p:nvSpPr>
        <p:spPr>
          <a:xfrm>
            <a:off x="864702" y="1465807"/>
            <a:ext cx="11022498" cy="5483225"/>
          </a:xfrm>
        </p:spPr>
        <p:txBody>
          <a:bodyPr>
            <a:normAutofit/>
          </a:bodyPr>
          <a:lstStyle/>
          <a:p>
            <a:pPr marL="514350" indent="-514350" eaLnBrk="1" hangingPunct="1">
              <a:lnSpc>
                <a:spcPct val="120000"/>
              </a:lnSpc>
              <a:buFont typeface="+mj-ea"/>
              <a:buAutoNum type="circleNumDbPlain" startAt="2"/>
            </a:pPr>
            <a:r>
              <a:rPr lang="en-US" altLang="zh-CN" b="1" dirty="0" err="1">
                <a:latin typeface="Microsoft YaHei" panose="020B0503020204020204" pitchFamily="34" charset="-122"/>
                <a:ea typeface="Microsoft YaHei" panose="020B0503020204020204" pitchFamily="34" charset="-122"/>
                <a:cs typeface="SimSun" charset="-122"/>
              </a:rPr>
              <a:t>int</a:t>
            </a:r>
            <a:r>
              <a:rPr lang="en-US" altLang="zh-CN" b="1" dirty="0">
                <a:latin typeface="Microsoft YaHei" panose="020B0503020204020204" pitchFamily="34" charset="-122"/>
                <a:ea typeface="Microsoft YaHei" panose="020B0503020204020204" pitchFamily="34" charset="-122"/>
                <a:cs typeface="SimSun" charset="-122"/>
              </a:rPr>
              <a:t> </a:t>
            </a:r>
            <a:r>
              <a:rPr lang="en-US" altLang="zh-CN" b="1" dirty="0" err="1">
                <a:solidFill>
                  <a:srgbClr val="FF0000"/>
                </a:solidFill>
                <a:latin typeface="Microsoft YaHei" panose="020B0503020204020204" pitchFamily="34" charset="-122"/>
                <a:ea typeface="Microsoft YaHei" panose="020B0503020204020204" pitchFamily="34" charset="-122"/>
                <a:cs typeface="SimSun" charset="-122"/>
              </a:rPr>
              <a:t>pthread_create</a:t>
            </a:r>
            <a:r>
              <a:rPr lang="en-US" altLang="zh-CN" b="1" dirty="0">
                <a:latin typeface="Microsoft YaHei" panose="020B0503020204020204" pitchFamily="34" charset="-122"/>
                <a:ea typeface="Microsoft YaHei" panose="020B0503020204020204" pitchFamily="34" charset="-122"/>
                <a:cs typeface="SimSun" charset="-122"/>
              </a:rPr>
              <a:t>(</a:t>
            </a:r>
            <a:r>
              <a:rPr lang="en-US" altLang="zh-CN" b="1" dirty="0" err="1">
                <a:latin typeface="Microsoft YaHei" panose="020B0503020204020204" pitchFamily="34" charset="-122"/>
                <a:ea typeface="Microsoft YaHei" panose="020B0503020204020204" pitchFamily="34" charset="-122"/>
                <a:cs typeface="SimSun" charset="-122"/>
              </a:rPr>
              <a:t>pthread_t</a:t>
            </a:r>
            <a:r>
              <a:rPr lang="en-US" altLang="zh-CN" b="1" dirty="0">
                <a:latin typeface="Microsoft YaHei" panose="020B0503020204020204" pitchFamily="34" charset="-122"/>
                <a:ea typeface="Microsoft YaHei" panose="020B0503020204020204" pitchFamily="34" charset="-122"/>
                <a:cs typeface="SimSun" charset="-122"/>
              </a:rPr>
              <a:t> *</a:t>
            </a:r>
            <a:r>
              <a:rPr lang="en-US" altLang="zh-CN" b="1" dirty="0" err="1">
                <a:latin typeface="Microsoft YaHei" panose="020B0503020204020204" pitchFamily="34" charset="-122"/>
                <a:ea typeface="Microsoft YaHei" panose="020B0503020204020204" pitchFamily="34" charset="-122"/>
                <a:cs typeface="SimSun" charset="-122"/>
              </a:rPr>
              <a:t>tidp</a:t>
            </a:r>
            <a:r>
              <a:rPr lang="en-US" altLang="zh-CN" b="1" dirty="0">
                <a:latin typeface="Microsoft YaHei" panose="020B0503020204020204" pitchFamily="34" charset="-122"/>
                <a:ea typeface="Microsoft YaHei" panose="020B0503020204020204" pitchFamily="34" charset="-122"/>
                <a:cs typeface="SimSun" charset="-122"/>
              </a:rPr>
              <a:t>, </a:t>
            </a:r>
            <a:r>
              <a:rPr lang="en-US" altLang="zh-CN" b="1" dirty="0" err="1">
                <a:latin typeface="Microsoft YaHei" panose="020B0503020204020204" pitchFamily="34" charset="-122"/>
                <a:ea typeface="Microsoft YaHei" panose="020B0503020204020204" pitchFamily="34" charset="-122"/>
                <a:cs typeface="SimSun" charset="-122"/>
              </a:rPr>
              <a:t>const</a:t>
            </a:r>
            <a:r>
              <a:rPr lang="en-US" altLang="zh-CN" b="1" dirty="0">
                <a:latin typeface="Microsoft YaHei" panose="020B0503020204020204" pitchFamily="34" charset="-122"/>
                <a:ea typeface="Microsoft YaHei" panose="020B0503020204020204" pitchFamily="34" charset="-122"/>
                <a:cs typeface="SimSun" charset="-122"/>
              </a:rPr>
              <a:t> </a:t>
            </a:r>
            <a:r>
              <a:rPr lang="en-US" altLang="zh-CN" b="1" dirty="0" err="1">
                <a:latin typeface="Microsoft YaHei" panose="020B0503020204020204" pitchFamily="34" charset="-122"/>
                <a:ea typeface="Microsoft YaHei" panose="020B0503020204020204" pitchFamily="34" charset="-122"/>
                <a:cs typeface="SimSun" charset="-122"/>
              </a:rPr>
              <a:t>pthread_attr_t</a:t>
            </a:r>
            <a:r>
              <a:rPr lang="en-US" altLang="zh-CN" b="1" dirty="0">
                <a:latin typeface="Microsoft YaHei" panose="020B0503020204020204" pitchFamily="34" charset="-122"/>
                <a:ea typeface="Microsoft YaHei" panose="020B0503020204020204" pitchFamily="34" charset="-122"/>
                <a:cs typeface="SimSun" charset="-122"/>
              </a:rPr>
              <a:t> </a:t>
            </a:r>
            <a:r>
              <a:rPr lang="en-US" altLang="zh-CN" b="1" dirty="0" err="1">
                <a:latin typeface="Microsoft YaHei" panose="020B0503020204020204" pitchFamily="34" charset="-122"/>
                <a:ea typeface="Microsoft YaHei" panose="020B0503020204020204" pitchFamily="34" charset="-122"/>
                <a:cs typeface="SimSun" charset="-122"/>
              </a:rPr>
              <a:t>attr</a:t>
            </a:r>
            <a:r>
              <a:rPr lang="en-US" altLang="zh-CN" b="1" dirty="0">
                <a:latin typeface="Microsoft YaHei" panose="020B0503020204020204" pitchFamily="34" charset="-122"/>
                <a:ea typeface="Microsoft YaHei" panose="020B0503020204020204" pitchFamily="34" charset="-122"/>
                <a:cs typeface="SimSun" charset="-122"/>
              </a:rPr>
              <a:t>, void *(*</a:t>
            </a:r>
            <a:r>
              <a:rPr lang="en-US" altLang="zh-CN" b="1" dirty="0" err="1">
                <a:latin typeface="Microsoft YaHei" panose="020B0503020204020204" pitchFamily="34" charset="-122"/>
                <a:ea typeface="Microsoft YaHei" panose="020B0503020204020204" pitchFamily="34" charset="-122"/>
                <a:cs typeface="SimSun" charset="-122"/>
              </a:rPr>
              <a:t>start_rtn</a:t>
            </a:r>
            <a:r>
              <a:rPr lang="en-US" altLang="zh-CN" b="1" dirty="0">
                <a:latin typeface="Microsoft YaHei" panose="020B0503020204020204" pitchFamily="34" charset="-122"/>
                <a:ea typeface="Microsoft YaHei" panose="020B0503020204020204" pitchFamily="34" charset="-122"/>
                <a:cs typeface="SimSun" charset="-122"/>
              </a:rPr>
              <a:t>)(void*), void *</a:t>
            </a:r>
            <a:r>
              <a:rPr lang="en-US" altLang="zh-CN" b="1" dirty="0" err="1">
                <a:latin typeface="Microsoft YaHei" panose="020B0503020204020204" pitchFamily="34" charset="-122"/>
                <a:ea typeface="Microsoft YaHei" panose="020B0503020204020204" pitchFamily="34" charset="-122"/>
                <a:cs typeface="SimSun" charset="-122"/>
              </a:rPr>
              <a:t>arg</a:t>
            </a:r>
            <a:r>
              <a:rPr lang="en-US" altLang="zh-CN" b="1" dirty="0">
                <a:latin typeface="Microsoft YaHei" panose="020B0503020204020204" pitchFamily="34" charset="-122"/>
                <a:ea typeface="Microsoft YaHei" panose="020B0503020204020204" pitchFamily="34" charset="-122"/>
                <a:cs typeface="SimSun" charset="-122"/>
              </a:rPr>
              <a:t>);</a:t>
            </a:r>
          </a:p>
          <a:p>
            <a:r>
              <a:rPr lang="zh-CN" altLang="en-US" sz="3000" b="1" dirty="0">
                <a:latin typeface="Microsoft YaHei" panose="020B0503020204020204" pitchFamily="34" charset="-122"/>
                <a:ea typeface="Microsoft YaHei" panose="020B0503020204020204" pitchFamily="34" charset="-122"/>
                <a:cs typeface="SimSun" charset="-122"/>
              </a:rPr>
              <a:t>参数</a:t>
            </a:r>
          </a:p>
          <a:p>
            <a:pPr lvl="1"/>
            <a:r>
              <a:rPr lang="en-US" altLang="zh-CN" sz="2600" dirty="0" err="1">
                <a:latin typeface="Microsoft YaHei" panose="020B0503020204020204" pitchFamily="34" charset="-122"/>
                <a:ea typeface="Microsoft YaHei" panose="020B0503020204020204" pitchFamily="34" charset="-122"/>
                <a:cs typeface="SimSun" charset="-122"/>
              </a:rPr>
              <a:t>tidp</a:t>
            </a:r>
            <a:r>
              <a:rPr lang="zh-CN" altLang="en-US" sz="2600" dirty="0">
                <a:latin typeface="Microsoft YaHei" panose="020B0503020204020204" pitchFamily="34" charset="-122"/>
                <a:ea typeface="Microsoft YaHei" panose="020B0503020204020204" pitchFamily="34" charset="-122"/>
                <a:cs typeface="SimSun" charset="-122"/>
              </a:rPr>
              <a:t>：指向线程</a:t>
            </a:r>
            <a:r>
              <a:rPr lang="en-US" altLang="zh-CN" sz="2600" dirty="0">
                <a:latin typeface="Microsoft YaHei" panose="020B0503020204020204" pitchFamily="34" charset="-122"/>
                <a:ea typeface="Microsoft YaHei" panose="020B0503020204020204" pitchFamily="34" charset="-122"/>
                <a:cs typeface="SimSun" charset="-122"/>
              </a:rPr>
              <a:t>ID</a:t>
            </a:r>
            <a:r>
              <a:rPr lang="zh-CN" altLang="en-US" sz="2600" dirty="0">
                <a:latin typeface="Microsoft YaHei" panose="020B0503020204020204" pitchFamily="34" charset="-122"/>
                <a:ea typeface="Microsoft YaHei" panose="020B0503020204020204" pitchFamily="34" charset="-122"/>
                <a:cs typeface="SimSun" charset="-122"/>
              </a:rPr>
              <a:t>的指针，当函数成功返回时将存储所创建的子线程</a:t>
            </a:r>
            <a:r>
              <a:rPr lang="en-US" altLang="zh-CN" sz="2600" dirty="0">
                <a:latin typeface="Microsoft YaHei" panose="020B0503020204020204" pitchFamily="34" charset="-122"/>
                <a:ea typeface="Microsoft YaHei" panose="020B0503020204020204" pitchFamily="34" charset="-122"/>
                <a:cs typeface="SimSun" charset="-122"/>
              </a:rPr>
              <a:t>ID</a:t>
            </a:r>
          </a:p>
          <a:p>
            <a:pPr lvl="1"/>
            <a:r>
              <a:rPr lang="en-US" altLang="zh-CN" sz="2600" dirty="0" err="1">
                <a:latin typeface="Microsoft YaHei" panose="020B0503020204020204" pitchFamily="34" charset="-122"/>
                <a:ea typeface="Microsoft YaHei" panose="020B0503020204020204" pitchFamily="34" charset="-122"/>
                <a:cs typeface="SimSun" charset="-122"/>
              </a:rPr>
              <a:t>attr</a:t>
            </a:r>
            <a:r>
              <a:rPr lang="zh-CN" altLang="en-US" sz="2600" dirty="0">
                <a:latin typeface="Microsoft YaHei" panose="020B0503020204020204" pitchFamily="34" charset="-122"/>
                <a:ea typeface="Microsoft YaHei" panose="020B0503020204020204" pitchFamily="34" charset="-122"/>
                <a:cs typeface="SimSun" charset="-122"/>
              </a:rPr>
              <a:t>：用于定制各种不同的线程属性（</a:t>
            </a:r>
            <a:r>
              <a:rPr lang="zh-CN" altLang="en-US" sz="2600" dirty="0">
                <a:solidFill>
                  <a:srgbClr val="FF0000"/>
                </a:solidFill>
                <a:latin typeface="Microsoft YaHei" panose="020B0503020204020204" pitchFamily="34" charset="-122"/>
                <a:ea typeface="Microsoft YaHei" panose="020B0503020204020204" pitchFamily="34" charset="-122"/>
                <a:cs typeface="SimSun" charset="-122"/>
              </a:rPr>
              <a:t>一般直接传入空指针</a:t>
            </a:r>
            <a:r>
              <a:rPr lang="en-US" altLang="zh-CN" sz="2600" dirty="0">
                <a:solidFill>
                  <a:srgbClr val="FF0000"/>
                </a:solidFill>
                <a:latin typeface="Microsoft YaHei" panose="020B0503020204020204" pitchFamily="34" charset="-122"/>
                <a:ea typeface="Microsoft YaHei" panose="020B0503020204020204" pitchFamily="34" charset="-122"/>
                <a:cs typeface="SimSun" charset="-122"/>
              </a:rPr>
              <a:t>NULL</a:t>
            </a:r>
            <a:r>
              <a:rPr lang="zh-CN" altLang="en-US" sz="2600" dirty="0">
                <a:solidFill>
                  <a:srgbClr val="FF0000"/>
                </a:solidFill>
                <a:latin typeface="Microsoft YaHei" panose="020B0503020204020204" pitchFamily="34" charset="-122"/>
                <a:ea typeface="Microsoft YaHei" panose="020B0503020204020204" pitchFamily="34" charset="-122"/>
                <a:cs typeface="SimSun" charset="-122"/>
              </a:rPr>
              <a:t>，采用默认线程属性</a:t>
            </a:r>
            <a:r>
              <a:rPr lang="zh-CN" altLang="en-US" sz="2600" dirty="0">
                <a:latin typeface="Microsoft YaHei" panose="020B0503020204020204" pitchFamily="34" charset="-122"/>
                <a:ea typeface="Microsoft YaHei" panose="020B0503020204020204" pitchFamily="34" charset="-122"/>
                <a:cs typeface="SimSun" charset="-122"/>
              </a:rPr>
              <a:t>）</a:t>
            </a:r>
          </a:p>
          <a:p>
            <a:pPr lvl="1"/>
            <a:r>
              <a:rPr lang="en-US" altLang="zh-CN" sz="2600" dirty="0" err="1">
                <a:latin typeface="Microsoft YaHei" panose="020B0503020204020204" pitchFamily="34" charset="-122"/>
                <a:ea typeface="Microsoft YaHei" panose="020B0503020204020204" pitchFamily="34" charset="-122"/>
                <a:cs typeface="SimSun" charset="-122"/>
              </a:rPr>
              <a:t>start_rtn</a:t>
            </a:r>
            <a:r>
              <a:rPr lang="zh-CN" altLang="en-US" sz="2600" dirty="0">
                <a:latin typeface="Microsoft YaHei" panose="020B0503020204020204" pitchFamily="34" charset="-122"/>
                <a:ea typeface="Microsoft YaHei" panose="020B0503020204020204" pitchFamily="34" charset="-122"/>
                <a:cs typeface="SimSun" charset="-122"/>
              </a:rPr>
              <a:t>：线程的启动例程，即新创建的线程从该函数开始执行。该函数只有一个参数，即</a:t>
            </a:r>
            <a:r>
              <a:rPr lang="en-US" altLang="zh-CN" sz="2600" dirty="0" err="1">
                <a:latin typeface="Microsoft YaHei" panose="020B0503020204020204" pitchFamily="34" charset="-122"/>
                <a:ea typeface="Microsoft YaHei" panose="020B0503020204020204" pitchFamily="34" charset="-122"/>
                <a:cs typeface="SimSun" charset="-122"/>
              </a:rPr>
              <a:t>arg</a:t>
            </a:r>
            <a:endParaRPr lang="zh-CN" altLang="en-US" sz="2600" dirty="0">
              <a:latin typeface="Microsoft YaHei" panose="020B0503020204020204" pitchFamily="34" charset="-122"/>
              <a:ea typeface="Microsoft YaHei" panose="020B0503020204020204" pitchFamily="34" charset="-122"/>
              <a:cs typeface="SimSun" charset="-122"/>
            </a:endParaRPr>
          </a:p>
          <a:p>
            <a:pPr lvl="1"/>
            <a:r>
              <a:rPr lang="en-US" altLang="zh-CN" sz="2600" dirty="0" err="1">
                <a:latin typeface="Microsoft YaHei" panose="020B0503020204020204" pitchFamily="34" charset="-122"/>
                <a:ea typeface="Microsoft YaHei" panose="020B0503020204020204" pitchFamily="34" charset="-122"/>
                <a:cs typeface="SimSun" charset="-122"/>
              </a:rPr>
              <a:t>arg</a:t>
            </a:r>
            <a:r>
              <a:rPr lang="zh-CN" altLang="en-US" sz="2600" dirty="0">
                <a:latin typeface="Microsoft YaHei" panose="020B0503020204020204" pitchFamily="34" charset="-122"/>
                <a:ea typeface="Microsoft YaHei" panose="020B0503020204020204" pitchFamily="34" charset="-122"/>
                <a:cs typeface="SimSun" charset="-122"/>
              </a:rPr>
              <a:t>：作为</a:t>
            </a:r>
            <a:r>
              <a:rPr lang="en-US" altLang="zh-CN" sz="2600" dirty="0" err="1">
                <a:latin typeface="Microsoft YaHei" panose="020B0503020204020204" pitchFamily="34" charset="-122"/>
                <a:ea typeface="Microsoft YaHei" panose="020B0503020204020204" pitchFamily="34" charset="-122"/>
                <a:cs typeface="SimSun" charset="-122"/>
              </a:rPr>
              <a:t>start_rtn</a:t>
            </a:r>
            <a:r>
              <a:rPr lang="zh-CN" altLang="en-US" sz="2600" dirty="0">
                <a:latin typeface="Microsoft YaHei" panose="020B0503020204020204" pitchFamily="34" charset="-122"/>
                <a:ea typeface="Microsoft YaHei" panose="020B0503020204020204" pitchFamily="34" charset="-122"/>
                <a:cs typeface="SimSun" charset="-122"/>
              </a:rPr>
              <a:t>的第一个参数</a:t>
            </a:r>
            <a:endParaRPr lang="en-US" altLang="zh-CN" sz="2600" dirty="0">
              <a:latin typeface="Microsoft YaHei" panose="020B0503020204020204" pitchFamily="34" charset="-122"/>
              <a:ea typeface="Microsoft YaHei" panose="020B0503020204020204" pitchFamily="34" charset="-122"/>
              <a:cs typeface="SimSun" charset="-122"/>
            </a:endParaRPr>
          </a:p>
          <a:p>
            <a:r>
              <a:rPr lang="zh-CN" altLang="en-US" sz="3000" b="1" dirty="0">
                <a:latin typeface="Microsoft YaHei" panose="020B0503020204020204" pitchFamily="34" charset="-122"/>
                <a:ea typeface="Microsoft YaHei" panose="020B0503020204020204" pitchFamily="34" charset="-122"/>
                <a:cs typeface="SimSun" charset="-122"/>
              </a:rPr>
              <a:t>返回值</a:t>
            </a:r>
          </a:p>
          <a:p>
            <a:pPr lvl="1"/>
            <a:r>
              <a:rPr lang="zh-CN" altLang="en-US" sz="2600" dirty="0">
                <a:latin typeface="Microsoft YaHei" panose="020B0503020204020204" pitchFamily="34" charset="-122"/>
                <a:ea typeface="Microsoft YaHei" panose="020B0503020204020204" pitchFamily="34" charset="-122"/>
                <a:cs typeface="SimSun" charset="-122"/>
              </a:rPr>
              <a:t>成功返回</a:t>
            </a:r>
            <a:r>
              <a:rPr lang="en-US" altLang="zh-CN" sz="2600" dirty="0">
                <a:latin typeface="Microsoft YaHei" panose="020B0503020204020204" pitchFamily="34" charset="-122"/>
                <a:ea typeface="Microsoft YaHei" panose="020B0503020204020204" pitchFamily="34" charset="-122"/>
                <a:cs typeface="SimSun" charset="-122"/>
              </a:rPr>
              <a:t>0</a:t>
            </a:r>
            <a:r>
              <a:rPr lang="zh-CN" altLang="en-US" sz="2600" dirty="0">
                <a:latin typeface="Microsoft YaHei" panose="020B0503020204020204" pitchFamily="34" charset="-122"/>
                <a:ea typeface="Microsoft YaHei" panose="020B0503020204020204" pitchFamily="34" charset="-122"/>
                <a:cs typeface="SimSun" charset="-122"/>
              </a:rPr>
              <a:t>，出错时返回各种错误码</a:t>
            </a:r>
          </a:p>
        </p:txBody>
      </p:sp>
      <p:sp>
        <p:nvSpPr>
          <p:cNvPr id="3" name="标题 1"/>
          <p:cNvSpPr txBox="1">
            <a:spLocks/>
          </p:cNvSpPr>
          <p:nvPr/>
        </p:nvSpPr>
        <p:spPr>
          <a:xfrm>
            <a:off x="864702" y="803026"/>
            <a:ext cx="10662455" cy="132556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571500" indent="-571500">
              <a:buFont typeface="Wingdings" charset="2"/>
              <a:buChar char="u"/>
            </a:pPr>
            <a:r>
              <a:rPr kumimoji="1" lang="zh-CN" altLang="en-US" sz="3600" dirty="0">
                <a:latin typeface="SimHei" charset="-122"/>
                <a:ea typeface="SimHei" charset="-122"/>
                <a:cs typeface="SimHei" charset="-122"/>
              </a:rPr>
              <a:t>实验</a:t>
            </a:r>
            <a:r>
              <a:rPr kumimoji="1" lang="en-US" altLang="zh-CN" sz="3600" dirty="0">
                <a:latin typeface="SimHei" charset="-122"/>
                <a:ea typeface="SimHei" charset="-122"/>
                <a:cs typeface="SimHei" charset="-122"/>
              </a:rPr>
              <a:t>1-</a:t>
            </a:r>
            <a:r>
              <a:rPr kumimoji="1" lang="zh-CN" altLang="en-US" sz="3600" dirty="0">
                <a:latin typeface="SimHei" charset="-122"/>
                <a:ea typeface="SimHei" charset="-122"/>
                <a:cs typeface="SimHei" charset="-122"/>
              </a:rPr>
              <a:t>哲学家就餐问题的实现</a:t>
            </a:r>
            <a:r>
              <a:rPr kumimoji="1" lang="en-US" altLang="zh-CN" sz="3600" dirty="0">
                <a:latin typeface="SimHei" charset="-122"/>
                <a:ea typeface="SimHei" charset="-122"/>
                <a:cs typeface="SimHei" charset="-122"/>
              </a:rPr>
              <a:t>-</a:t>
            </a:r>
            <a:r>
              <a:rPr lang="en-US" altLang="zh-CN" sz="3600" dirty="0"/>
              <a:t> </a:t>
            </a:r>
            <a:r>
              <a:rPr kumimoji="1" lang="en-US" altLang="zh-CN" sz="3600" dirty="0">
                <a:latin typeface="SimHei" charset="-122"/>
                <a:ea typeface="SimHei" charset="-122"/>
                <a:cs typeface="SimHei" charset="-122"/>
              </a:rPr>
              <a:t>POSIX</a:t>
            </a:r>
            <a:r>
              <a:rPr kumimoji="1" lang="zh-CN" altLang="en-US" sz="3600" dirty="0">
                <a:latin typeface="SimHei" charset="-122"/>
                <a:ea typeface="SimHei" charset="-122"/>
                <a:cs typeface="SimHei" charset="-122"/>
              </a:rPr>
              <a:t>线程函数</a:t>
            </a:r>
          </a:p>
        </p:txBody>
      </p:sp>
    </p:spTree>
    <p:extLst>
      <p:ext uri="{BB962C8B-B14F-4D97-AF65-F5344CB8AC3E}">
        <p14:creationId xmlns:p14="http://schemas.microsoft.com/office/powerpoint/2010/main" val="13107295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内容占位符 2"/>
          <p:cNvSpPr>
            <a:spLocks noGrp="1"/>
          </p:cNvSpPr>
          <p:nvPr>
            <p:ph idx="4294967295"/>
          </p:nvPr>
        </p:nvSpPr>
        <p:spPr>
          <a:xfrm>
            <a:off x="1318591" y="1265791"/>
            <a:ext cx="10873409" cy="5483225"/>
          </a:xfrm>
        </p:spPr>
        <p:txBody>
          <a:bodyPr>
            <a:normAutofit/>
          </a:bodyPr>
          <a:lstStyle/>
          <a:p>
            <a:pPr marL="514350" indent="-514350">
              <a:lnSpc>
                <a:spcPct val="120000"/>
              </a:lnSpc>
              <a:buFont typeface="宋体" charset="-122"/>
              <a:buAutoNum type="circleNumDbPlain" startAt="3"/>
            </a:pPr>
            <a:r>
              <a:rPr lang="en-US" altLang="zh-CN" dirty="0">
                <a:latin typeface="SimSun" charset="-122"/>
                <a:ea typeface="SimSun" charset="-122"/>
                <a:cs typeface="SimSun" charset="-122"/>
              </a:rPr>
              <a:t>void </a:t>
            </a:r>
            <a:r>
              <a:rPr lang="en-US" altLang="zh-CN" dirty="0" err="1">
                <a:latin typeface="SimSun" charset="-122"/>
                <a:ea typeface="SimSun" charset="-122"/>
                <a:cs typeface="SimSun" charset="-122"/>
              </a:rPr>
              <a:t>pthread_exit</a:t>
            </a:r>
            <a:r>
              <a:rPr lang="en-US" altLang="zh-CN" dirty="0">
                <a:latin typeface="SimSun" charset="-122"/>
                <a:ea typeface="SimSun" charset="-122"/>
                <a:cs typeface="SimSun" charset="-122"/>
              </a:rPr>
              <a:t>(void *</a:t>
            </a:r>
            <a:r>
              <a:rPr lang="en-US" altLang="zh-CN" dirty="0" err="1">
                <a:latin typeface="SimSun" charset="-122"/>
                <a:ea typeface="SimSun" charset="-122"/>
                <a:cs typeface="SimSun" charset="-122"/>
              </a:rPr>
              <a:t>rval_ptr</a:t>
            </a:r>
            <a:r>
              <a:rPr lang="en-US" altLang="zh-CN" dirty="0">
                <a:latin typeface="SimSun" charset="-122"/>
                <a:ea typeface="SimSun" charset="-122"/>
                <a:cs typeface="SimSun" charset="-122"/>
              </a:rPr>
              <a:t>);</a:t>
            </a:r>
            <a:r>
              <a:rPr lang="en-US" altLang="zh-CN" dirty="0" err="1">
                <a:latin typeface="SimSun" charset="-122"/>
                <a:ea typeface="SimSun" charset="-122"/>
                <a:cs typeface="SimSun" charset="-122"/>
              </a:rPr>
              <a:t>rval_ptr</a:t>
            </a:r>
            <a:r>
              <a:rPr lang="zh-CN" altLang="en-US" dirty="0">
                <a:latin typeface="SimSun" charset="-122"/>
                <a:ea typeface="SimSun" charset="-122"/>
                <a:cs typeface="SimSun" charset="-122"/>
              </a:rPr>
              <a:t>指向线程返回值。</a:t>
            </a:r>
            <a:endParaRPr lang="en-US" altLang="zh-CN" dirty="0">
              <a:latin typeface="SimSun" charset="-122"/>
              <a:ea typeface="SimSun" charset="-122"/>
              <a:cs typeface="SimSun" charset="-122"/>
            </a:endParaRPr>
          </a:p>
          <a:p>
            <a:pPr marL="514350" indent="-514350">
              <a:lnSpc>
                <a:spcPct val="120000"/>
              </a:lnSpc>
              <a:buNone/>
            </a:pPr>
            <a:r>
              <a:rPr lang="zh-CN" altLang="en-US" dirty="0">
                <a:latin typeface="SimSun" charset="-122"/>
                <a:ea typeface="SimSun" charset="-122"/>
                <a:cs typeface="SimSun" charset="-122"/>
              </a:rPr>
              <a:t>     线程退出有以下几种情况：</a:t>
            </a:r>
            <a:endParaRPr lang="en-US" altLang="zh-CN" dirty="0">
              <a:latin typeface="SimSun" charset="-122"/>
              <a:ea typeface="SimSun" charset="-122"/>
              <a:cs typeface="SimSun" charset="-122"/>
            </a:endParaRPr>
          </a:p>
          <a:p>
            <a:pPr marL="1428750" lvl="2" indent="-514350">
              <a:lnSpc>
                <a:spcPct val="120000"/>
              </a:lnSpc>
              <a:buFont typeface="Wingdings" charset="2"/>
              <a:buAutoNum type="alphaLcPeriod"/>
            </a:pPr>
            <a:r>
              <a:rPr lang="zh-CN" altLang="en-US" sz="2600" dirty="0">
                <a:latin typeface="SimSun" charset="-122"/>
                <a:ea typeface="SimSun" charset="-122"/>
                <a:cs typeface="SimSun" charset="-122"/>
              </a:rPr>
              <a:t>线程从例程函数返回。</a:t>
            </a:r>
            <a:endParaRPr lang="en-US" altLang="zh-CN" sz="2600" dirty="0">
              <a:latin typeface="SimSun" charset="-122"/>
              <a:ea typeface="SimSun" charset="-122"/>
              <a:cs typeface="SimSun" charset="-122"/>
            </a:endParaRPr>
          </a:p>
          <a:p>
            <a:pPr marL="1428750" lvl="2" indent="-514350">
              <a:lnSpc>
                <a:spcPct val="120000"/>
              </a:lnSpc>
              <a:buFont typeface="Wingdings" charset="2"/>
              <a:buAutoNum type="alphaLcPeriod"/>
            </a:pPr>
            <a:r>
              <a:rPr lang="zh-CN" altLang="en-US" sz="2600" dirty="0">
                <a:latin typeface="SimSun" charset="-122"/>
                <a:ea typeface="SimSun" charset="-122"/>
                <a:cs typeface="SimSun" charset="-122"/>
              </a:rPr>
              <a:t>线程被其它线程取消。</a:t>
            </a:r>
            <a:endParaRPr lang="en-US" altLang="zh-CN" sz="2600" dirty="0">
              <a:latin typeface="SimSun" charset="-122"/>
              <a:ea typeface="SimSun" charset="-122"/>
              <a:cs typeface="SimSun" charset="-122"/>
            </a:endParaRPr>
          </a:p>
          <a:p>
            <a:pPr marL="1428750" lvl="2" indent="-514350">
              <a:lnSpc>
                <a:spcPct val="120000"/>
              </a:lnSpc>
              <a:buFont typeface="Wingdings" charset="2"/>
              <a:buAutoNum type="alphaLcPeriod"/>
            </a:pPr>
            <a:r>
              <a:rPr lang="zh-CN" altLang="en-US" sz="2600" dirty="0">
                <a:latin typeface="SimSun" charset="-122"/>
                <a:ea typeface="SimSun" charset="-122"/>
                <a:cs typeface="SimSun" charset="-122"/>
              </a:rPr>
              <a:t>线程调用</a:t>
            </a:r>
            <a:r>
              <a:rPr lang="en-US" altLang="zh-CN" sz="2600" dirty="0" err="1">
                <a:latin typeface="SimSun" charset="-122"/>
                <a:ea typeface="SimSun" charset="-122"/>
                <a:cs typeface="SimSun" charset="-122"/>
              </a:rPr>
              <a:t>pthread_exit</a:t>
            </a:r>
            <a:r>
              <a:rPr lang="en-US" altLang="zh-CN" sz="2600" dirty="0">
                <a:latin typeface="SimSun" charset="-122"/>
                <a:ea typeface="SimSun" charset="-122"/>
                <a:cs typeface="SimSun" charset="-122"/>
              </a:rPr>
              <a:t>()</a:t>
            </a:r>
            <a:r>
              <a:rPr lang="zh-CN" altLang="en-US" sz="2600" dirty="0">
                <a:latin typeface="SimSun" charset="-122"/>
                <a:ea typeface="SimSun" charset="-122"/>
                <a:cs typeface="SimSun" charset="-122"/>
              </a:rPr>
              <a:t>主动退出。</a:t>
            </a:r>
            <a:endParaRPr lang="en-US" altLang="zh-CN" sz="2600" dirty="0">
              <a:latin typeface="SimSun" charset="-122"/>
              <a:ea typeface="SimSun" charset="-122"/>
              <a:cs typeface="SimSun" charset="-122"/>
            </a:endParaRPr>
          </a:p>
          <a:p>
            <a:pPr marL="514350" indent="-514350">
              <a:lnSpc>
                <a:spcPct val="120000"/>
              </a:lnSpc>
              <a:buFont typeface="宋体" charset="-122"/>
              <a:buAutoNum type="circleNumDbPlain" startAt="4"/>
            </a:pPr>
            <a:r>
              <a:rPr lang="en-US" altLang="zh-CN" dirty="0" err="1">
                <a:latin typeface="SimSun" charset="-122"/>
                <a:ea typeface="SimSun" charset="-122"/>
                <a:cs typeface="SimSun" charset="-122"/>
              </a:rPr>
              <a:t>int</a:t>
            </a:r>
            <a:r>
              <a:rPr lang="en-US" altLang="zh-CN" dirty="0">
                <a:latin typeface="SimSun" charset="-122"/>
                <a:ea typeface="SimSun" charset="-122"/>
                <a:cs typeface="SimSun" charset="-122"/>
              </a:rPr>
              <a:t> </a:t>
            </a:r>
            <a:r>
              <a:rPr lang="en-US" altLang="zh-CN" dirty="0" err="1">
                <a:latin typeface="SimSun" charset="-122"/>
                <a:ea typeface="SimSun" charset="-122"/>
                <a:cs typeface="SimSun" charset="-122"/>
              </a:rPr>
              <a:t>pthread_join</a:t>
            </a:r>
            <a:r>
              <a:rPr lang="en-US" altLang="zh-CN" dirty="0">
                <a:latin typeface="SimSun" charset="-122"/>
                <a:ea typeface="SimSun" charset="-122"/>
                <a:cs typeface="SimSun" charset="-122"/>
              </a:rPr>
              <a:t>(</a:t>
            </a:r>
            <a:r>
              <a:rPr lang="en-US" altLang="zh-CN" dirty="0" err="1">
                <a:latin typeface="SimSun" charset="-122"/>
                <a:ea typeface="SimSun" charset="-122"/>
                <a:cs typeface="SimSun" charset="-122"/>
              </a:rPr>
              <a:t>pthread_t</a:t>
            </a:r>
            <a:r>
              <a:rPr lang="en-US" altLang="zh-CN" dirty="0">
                <a:latin typeface="SimSun" charset="-122"/>
                <a:ea typeface="SimSun" charset="-122"/>
                <a:cs typeface="SimSun" charset="-122"/>
              </a:rPr>
              <a:t> thread, void **</a:t>
            </a:r>
            <a:r>
              <a:rPr lang="en-US" altLang="zh-CN" dirty="0" err="1">
                <a:latin typeface="SimSun" charset="-122"/>
                <a:ea typeface="SimSun" charset="-122"/>
                <a:cs typeface="SimSun" charset="-122"/>
              </a:rPr>
              <a:t>rval_ptr</a:t>
            </a:r>
            <a:r>
              <a:rPr lang="en-US" altLang="zh-CN" dirty="0">
                <a:latin typeface="SimSun" charset="-122"/>
                <a:ea typeface="SimSun" charset="-122"/>
                <a:cs typeface="SimSun" charset="-122"/>
              </a:rPr>
              <a:t>);</a:t>
            </a:r>
          </a:p>
          <a:p>
            <a:pPr marL="514350" indent="-514350">
              <a:lnSpc>
                <a:spcPct val="120000"/>
              </a:lnSpc>
              <a:buNone/>
            </a:pPr>
            <a:r>
              <a:rPr lang="zh-CN" altLang="en-US" dirty="0">
                <a:latin typeface="SimSun" charset="-122"/>
                <a:ea typeface="SimSun" charset="-122"/>
                <a:cs typeface="SimSun" charset="-122"/>
              </a:rPr>
              <a:t>返回值：成功返回</a:t>
            </a:r>
            <a:r>
              <a:rPr lang="en-US" altLang="zh-CN" dirty="0">
                <a:latin typeface="SimSun" charset="-122"/>
                <a:ea typeface="SimSun" charset="-122"/>
                <a:cs typeface="SimSun" charset="-122"/>
              </a:rPr>
              <a:t>0</a:t>
            </a:r>
            <a:r>
              <a:rPr lang="zh-CN" altLang="en-US" dirty="0">
                <a:latin typeface="SimSun" charset="-122"/>
                <a:ea typeface="SimSun" charset="-122"/>
                <a:cs typeface="SimSun" charset="-122"/>
              </a:rPr>
              <a:t>，错误返回错误编号</a:t>
            </a:r>
            <a:endParaRPr lang="en-US" altLang="zh-CN" dirty="0">
              <a:latin typeface="SimSun" charset="-122"/>
              <a:ea typeface="SimSun" charset="-122"/>
              <a:cs typeface="SimSun" charset="-122"/>
            </a:endParaRPr>
          </a:p>
          <a:p>
            <a:pPr marL="514350" indent="-514350">
              <a:lnSpc>
                <a:spcPct val="120000"/>
              </a:lnSpc>
              <a:buNone/>
            </a:pPr>
            <a:r>
              <a:rPr lang="zh-CN" altLang="en-US" dirty="0">
                <a:latin typeface="SimSun" charset="-122"/>
                <a:ea typeface="SimSun" charset="-122"/>
                <a:cs typeface="SimSun" charset="-122"/>
              </a:rPr>
              <a:t>此函数用于等待指定线程（由参数</a:t>
            </a:r>
            <a:r>
              <a:rPr lang="en-US" altLang="zh-CN" dirty="0">
                <a:latin typeface="SimSun" charset="-122"/>
                <a:ea typeface="SimSun" charset="-122"/>
                <a:cs typeface="SimSun" charset="-122"/>
              </a:rPr>
              <a:t>thread</a:t>
            </a:r>
            <a:r>
              <a:rPr lang="zh-CN" altLang="en-US" dirty="0">
                <a:latin typeface="SimSun" charset="-122"/>
                <a:ea typeface="SimSun" charset="-122"/>
                <a:cs typeface="SimSun" charset="-122"/>
              </a:rPr>
              <a:t>指定）运行结束，期间，调用线程将会阻塞。</a:t>
            </a:r>
            <a:r>
              <a:rPr lang="en-US" altLang="zh-CN" dirty="0">
                <a:latin typeface="SimSun" charset="-122"/>
                <a:ea typeface="SimSun" charset="-122"/>
                <a:cs typeface="SimSun" charset="-122"/>
              </a:rPr>
              <a:t> </a:t>
            </a:r>
            <a:r>
              <a:rPr lang="en-US" altLang="zh-CN" dirty="0" err="1">
                <a:latin typeface="SimSun" charset="-122"/>
                <a:ea typeface="SimSun" charset="-122"/>
                <a:cs typeface="SimSun" charset="-122"/>
              </a:rPr>
              <a:t>rval_ptr</a:t>
            </a:r>
            <a:r>
              <a:rPr lang="zh-CN" altLang="en-US" dirty="0">
                <a:latin typeface="SimSun" charset="-122"/>
                <a:ea typeface="SimSun" charset="-122"/>
                <a:cs typeface="SimSun" charset="-122"/>
              </a:rPr>
              <a:t>参数用于获取线程返回值。</a:t>
            </a:r>
            <a:endParaRPr lang="en-US" altLang="zh-CN" dirty="0">
              <a:latin typeface="SimSun" charset="-122"/>
              <a:ea typeface="SimSun" charset="-122"/>
              <a:cs typeface="SimSun" charset="-122"/>
            </a:endParaRPr>
          </a:p>
        </p:txBody>
      </p:sp>
      <p:sp>
        <p:nvSpPr>
          <p:cNvPr id="3" name="标题 1"/>
          <p:cNvSpPr txBox="1">
            <a:spLocks/>
          </p:cNvSpPr>
          <p:nvPr/>
        </p:nvSpPr>
        <p:spPr>
          <a:xfrm>
            <a:off x="1036980" y="710261"/>
            <a:ext cx="10662455" cy="132556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571500" indent="-571500">
              <a:buFont typeface="Wingdings" charset="2"/>
              <a:buChar char="u"/>
            </a:pPr>
            <a:r>
              <a:rPr kumimoji="1" lang="zh-CN" altLang="en-US" sz="3600" dirty="0">
                <a:latin typeface="SimHei" charset="-122"/>
                <a:ea typeface="SimHei" charset="-122"/>
                <a:cs typeface="SimHei" charset="-122"/>
              </a:rPr>
              <a:t>实验</a:t>
            </a:r>
            <a:r>
              <a:rPr kumimoji="1" lang="en-US" altLang="zh-CN" sz="3600" dirty="0">
                <a:latin typeface="SimHei" charset="-122"/>
                <a:ea typeface="SimHei" charset="-122"/>
                <a:cs typeface="SimHei" charset="-122"/>
              </a:rPr>
              <a:t>1-</a:t>
            </a:r>
            <a:r>
              <a:rPr kumimoji="1" lang="zh-CN" altLang="en-US" sz="3600" dirty="0">
                <a:latin typeface="SimHei" charset="-122"/>
                <a:ea typeface="SimHei" charset="-122"/>
                <a:cs typeface="SimHei" charset="-122"/>
              </a:rPr>
              <a:t>哲学家就餐问题的实现</a:t>
            </a:r>
            <a:r>
              <a:rPr kumimoji="1" lang="en-US" altLang="zh-CN" sz="3600" dirty="0">
                <a:latin typeface="SimHei" charset="-122"/>
                <a:ea typeface="SimHei" charset="-122"/>
                <a:cs typeface="SimHei" charset="-122"/>
              </a:rPr>
              <a:t>-</a:t>
            </a:r>
            <a:r>
              <a:rPr lang="en-US" altLang="zh-CN" sz="3600" dirty="0"/>
              <a:t> </a:t>
            </a:r>
            <a:r>
              <a:rPr kumimoji="1" lang="en-US" altLang="zh-CN" sz="3600" dirty="0">
                <a:latin typeface="SimHei" charset="-122"/>
                <a:ea typeface="SimHei" charset="-122"/>
                <a:cs typeface="SimHei" charset="-122"/>
              </a:rPr>
              <a:t>POSIX</a:t>
            </a:r>
            <a:r>
              <a:rPr kumimoji="1" lang="zh-CN" altLang="en-US" sz="3600" dirty="0">
                <a:latin typeface="SimHei" charset="-122"/>
                <a:ea typeface="SimHei" charset="-122"/>
                <a:cs typeface="SimHei" charset="-122"/>
              </a:rPr>
              <a:t>线程函数</a:t>
            </a:r>
          </a:p>
        </p:txBody>
      </p:sp>
    </p:spTree>
    <p:extLst>
      <p:ext uri="{BB962C8B-B14F-4D97-AF65-F5344CB8AC3E}">
        <p14:creationId xmlns:p14="http://schemas.microsoft.com/office/powerpoint/2010/main" val="9705839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type="body" idx="4294967295"/>
          </p:nvPr>
        </p:nvSpPr>
        <p:spPr>
          <a:xfrm>
            <a:off x="1070650" y="1465807"/>
            <a:ext cx="10900955" cy="4525963"/>
          </a:xfrm>
        </p:spPr>
        <p:txBody>
          <a:bodyPr>
            <a:noAutofit/>
          </a:bodyPr>
          <a:lstStyle/>
          <a:p>
            <a:pPr eaLnBrk="1" hangingPunct="1"/>
            <a:r>
              <a:rPr lang="zh-CN" altLang="en-US" dirty="0">
                <a:latin typeface="SimSun" charset="-122"/>
                <a:ea typeface="SimSun" charset="-122"/>
                <a:cs typeface="SimSun" charset="-122"/>
              </a:rPr>
              <a:t>#include &lt;pthread.h&gt;</a:t>
            </a:r>
          </a:p>
          <a:p>
            <a:pPr eaLnBrk="1" hangingPunct="1">
              <a:buFont typeface="Wingdings" charset="2"/>
              <a:buNone/>
            </a:pPr>
            <a:r>
              <a:rPr lang="zh-CN" altLang="en-US" dirty="0">
                <a:latin typeface="SimSun" charset="-122"/>
                <a:ea typeface="SimSun" charset="-122"/>
                <a:cs typeface="SimSun" charset="-122"/>
              </a:rPr>
              <a:t>数据类型：</a:t>
            </a:r>
          </a:p>
          <a:p>
            <a:pPr eaLnBrk="1" hangingPunct="1">
              <a:buFont typeface="Wingdings" charset="2"/>
              <a:buNone/>
            </a:pPr>
            <a:r>
              <a:rPr lang="zh-CN" altLang="en-US" dirty="0">
                <a:latin typeface="SimSun" charset="-122"/>
                <a:ea typeface="SimSun" charset="-122"/>
                <a:cs typeface="SimSun" charset="-122"/>
              </a:rPr>
              <a:t>pthread_mutex_t</a:t>
            </a:r>
            <a:r>
              <a:rPr lang="en-US" altLang="zh-CN" dirty="0">
                <a:latin typeface="SimSun" charset="-122"/>
                <a:ea typeface="SimSun" charset="-122"/>
                <a:cs typeface="SimSun" charset="-122"/>
              </a:rPr>
              <a:t>        //</a:t>
            </a:r>
            <a:r>
              <a:rPr lang="zh-CN" altLang="en-US" dirty="0">
                <a:latin typeface="SimSun" charset="-122"/>
                <a:ea typeface="SimSun" charset="-122"/>
                <a:cs typeface="SimSun" charset="-122"/>
              </a:rPr>
              <a:t>互斥量</a:t>
            </a:r>
          </a:p>
          <a:p>
            <a:pPr eaLnBrk="1" hangingPunct="1">
              <a:buFont typeface="Wingdings" charset="2"/>
              <a:buNone/>
            </a:pPr>
            <a:r>
              <a:rPr lang="zh-CN" altLang="en-US" dirty="0">
                <a:latin typeface="SimSun" charset="-122"/>
                <a:ea typeface="SimSun" charset="-122"/>
                <a:cs typeface="SimSun" charset="-122"/>
              </a:rPr>
              <a:t>pthread_mutexattr_t</a:t>
            </a:r>
            <a:r>
              <a:rPr lang="en-US" altLang="zh-CN" dirty="0">
                <a:latin typeface="SimSun" charset="-122"/>
                <a:ea typeface="SimSun" charset="-122"/>
                <a:cs typeface="SimSun" charset="-122"/>
              </a:rPr>
              <a:t>    </a:t>
            </a:r>
            <a:r>
              <a:rPr lang="zh-CN" altLang="en-US" dirty="0">
                <a:latin typeface="SimSun" charset="-122"/>
                <a:ea typeface="SimSun" charset="-122"/>
                <a:cs typeface="SimSun" charset="-122"/>
              </a:rPr>
              <a:t>//互斥量的属性</a:t>
            </a:r>
          </a:p>
          <a:p>
            <a:pPr eaLnBrk="1" hangingPunct="1"/>
            <a:r>
              <a:rPr lang="zh-CN" altLang="en-US" dirty="0">
                <a:latin typeface="SimSun" charset="-122"/>
                <a:ea typeface="SimSun" charset="-122"/>
                <a:cs typeface="SimSun" charset="-122"/>
              </a:rPr>
              <a:t>互斥量相关的函数：</a:t>
            </a:r>
          </a:p>
          <a:p>
            <a:pPr eaLnBrk="1" hangingPunct="1">
              <a:buFont typeface="宋体" charset="-122"/>
              <a:buAutoNum type="circleNumDbPlain"/>
            </a:pPr>
            <a:r>
              <a:rPr lang="en-US" altLang="zh-CN" dirty="0" err="1">
                <a:latin typeface="SimSun" charset="-122"/>
                <a:ea typeface="SimSun" charset="-122"/>
                <a:cs typeface="SimSun" charset="-122"/>
              </a:rPr>
              <a:t>i</a:t>
            </a:r>
            <a:r>
              <a:rPr lang="zh-CN" altLang="en-US" dirty="0">
                <a:latin typeface="SimSun" charset="-122"/>
                <a:ea typeface="SimSun" charset="-122"/>
                <a:cs typeface="SimSun" charset="-122"/>
              </a:rPr>
              <a:t>nt</a:t>
            </a:r>
            <a:r>
              <a:rPr lang="en-US" altLang="zh-CN" dirty="0">
                <a:latin typeface="SimSun" charset="-122"/>
                <a:ea typeface="SimSun" charset="-122"/>
                <a:cs typeface="SimSun" charset="-122"/>
              </a:rPr>
              <a:t> </a:t>
            </a:r>
            <a:r>
              <a:rPr lang="zh-CN" altLang="en-US" dirty="0">
                <a:latin typeface="SimSun" charset="-122"/>
                <a:ea typeface="SimSun" charset="-122"/>
                <a:cs typeface="SimSun" charset="-122"/>
              </a:rPr>
              <a:t>pthread_mutex_init(pthread_mutex_t *mutex,</a:t>
            </a:r>
            <a:r>
              <a:rPr lang="en-US" altLang="zh-CN" dirty="0">
                <a:latin typeface="SimSun" charset="-122"/>
                <a:ea typeface="SimSun" charset="-122"/>
                <a:cs typeface="SimSun" charset="-122"/>
              </a:rPr>
              <a:t> </a:t>
            </a:r>
          </a:p>
          <a:p>
            <a:pPr eaLnBrk="1" hangingPunct="1">
              <a:buFont typeface="Wingdings" charset="2"/>
              <a:buNone/>
            </a:pPr>
            <a:r>
              <a:rPr lang="en-US" altLang="zh-CN" dirty="0">
                <a:latin typeface="SimSun" charset="-122"/>
                <a:ea typeface="SimSun" charset="-122"/>
                <a:cs typeface="SimSun" charset="-122"/>
              </a:rPr>
              <a:t>   </a:t>
            </a:r>
            <a:r>
              <a:rPr lang="zh-CN" altLang="en-US" dirty="0">
                <a:latin typeface="SimSun" charset="-122"/>
                <a:ea typeface="SimSun" charset="-122"/>
                <a:cs typeface="SimSun" charset="-122"/>
              </a:rPr>
              <a:t>const</a:t>
            </a:r>
            <a:r>
              <a:rPr lang="en-US" altLang="zh-CN" dirty="0">
                <a:latin typeface="SimSun" charset="-122"/>
                <a:ea typeface="SimSun" charset="-122"/>
                <a:cs typeface="SimSun" charset="-122"/>
              </a:rPr>
              <a:t> </a:t>
            </a:r>
            <a:r>
              <a:rPr lang="zh-CN" altLang="en-US" dirty="0">
                <a:latin typeface="SimSun" charset="-122"/>
                <a:ea typeface="SimSun" charset="-122"/>
                <a:cs typeface="SimSun" charset="-122"/>
              </a:rPr>
              <a:t>pthread_mutexattr_t *attr);//对一个互斥量进行初始化</a:t>
            </a:r>
          </a:p>
          <a:p>
            <a:pPr eaLnBrk="1" hangingPunct="1">
              <a:buFont typeface="宋体" charset="-122"/>
              <a:buAutoNum type="circleNumDbPlain" startAt="2"/>
            </a:pPr>
            <a:r>
              <a:rPr lang="en-US" altLang="zh-CN" dirty="0" err="1">
                <a:latin typeface="SimSun" charset="-122"/>
                <a:ea typeface="SimSun" charset="-122"/>
                <a:cs typeface="SimSun" charset="-122"/>
              </a:rPr>
              <a:t>i</a:t>
            </a:r>
            <a:r>
              <a:rPr lang="zh-CN" altLang="en-US" dirty="0">
                <a:latin typeface="SimSun" charset="-122"/>
                <a:ea typeface="SimSun" charset="-122"/>
                <a:cs typeface="SimSun" charset="-122"/>
              </a:rPr>
              <a:t>nt</a:t>
            </a:r>
            <a:r>
              <a:rPr lang="en-US" altLang="zh-CN" dirty="0">
                <a:latin typeface="SimSun" charset="-122"/>
                <a:ea typeface="SimSun" charset="-122"/>
                <a:cs typeface="SimSun" charset="-122"/>
              </a:rPr>
              <a:t> </a:t>
            </a:r>
            <a:r>
              <a:rPr lang="zh-CN" altLang="en-US" dirty="0">
                <a:latin typeface="SimSun" charset="-122"/>
                <a:ea typeface="SimSun" charset="-122"/>
                <a:cs typeface="SimSun" charset="-122"/>
              </a:rPr>
              <a:t>pthread_mutex_destroy(pthread_mutex_t *mutex);</a:t>
            </a:r>
            <a:endParaRPr lang="en-US" altLang="zh-CN" dirty="0">
              <a:latin typeface="SimSun" charset="-122"/>
              <a:ea typeface="SimSun" charset="-122"/>
              <a:cs typeface="SimSun" charset="-122"/>
            </a:endParaRPr>
          </a:p>
          <a:p>
            <a:pPr marL="0" indent="0" eaLnBrk="1" hangingPunct="1">
              <a:buNone/>
            </a:pPr>
            <a:r>
              <a:rPr lang="zh-CN" altLang="en-US" dirty="0">
                <a:latin typeface="SimSun" charset="-122"/>
                <a:ea typeface="SimSun" charset="-122"/>
                <a:cs typeface="SimSun" charset="-122"/>
              </a:rPr>
              <a:t>   //销毁一个互斥量</a:t>
            </a:r>
          </a:p>
          <a:p>
            <a:pPr eaLnBrk="1" hangingPunct="1">
              <a:buFont typeface="Wingdings" charset="2"/>
              <a:buNone/>
            </a:pPr>
            <a:r>
              <a:rPr lang="zh-CN" altLang="en-US" dirty="0">
                <a:latin typeface="SimSun" charset="-122"/>
                <a:ea typeface="SimSun" charset="-122"/>
                <a:cs typeface="SimSun" charset="-122"/>
              </a:rPr>
              <a:t>   返回值：成功则返回0，否则返回错误编号</a:t>
            </a:r>
          </a:p>
        </p:txBody>
      </p:sp>
      <p:sp>
        <p:nvSpPr>
          <p:cNvPr id="4" name="标题 1"/>
          <p:cNvSpPr txBox="1">
            <a:spLocks/>
          </p:cNvSpPr>
          <p:nvPr/>
        </p:nvSpPr>
        <p:spPr>
          <a:xfrm>
            <a:off x="864702" y="803026"/>
            <a:ext cx="10662455" cy="132556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571500" indent="-571500">
              <a:buFont typeface="Wingdings" charset="2"/>
              <a:buChar char="u"/>
            </a:pPr>
            <a:r>
              <a:rPr kumimoji="1" lang="zh-CN" altLang="en-US" sz="3600" dirty="0">
                <a:latin typeface="SimHei" charset="-122"/>
                <a:ea typeface="SimHei" charset="-122"/>
                <a:cs typeface="SimHei" charset="-122"/>
              </a:rPr>
              <a:t>实验</a:t>
            </a:r>
            <a:r>
              <a:rPr kumimoji="1" lang="en-US" altLang="zh-CN" sz="3600" dirty="0">
                <a:latin typeface="SimHei" charset="-122"/>
                <a:ea typeface="SimHei" charset="-122"/>
                <a:cs typeface="SimHei" charset="-122"/>
              </a:rPr>
              <a:t>1-</a:t>
            </a:r>
            <a:r>
              <a:rPr kumimoji="1" lang="zh-CN" altLang="en-US" sz="3600" dirty="0">
                <a:latin typeface="SimHei" charset="-122"/>
                <a:ea typeface="SimHei" charset="-122"/>
                <a:cs typeface="SimHei" charset="-122"/>
              </a:rPr>
              <a:t>哲学家就餐问题的实现</a:t>
            </a:r>
            <a:r>
              <a:rPr kumimoji="1" lang="en-US" altLang="zh-CN" sz="3600" dirty="0">
                <a:latin typeface="SimHei" charset="-122"/>
                <a:ea typeface="SimHei" charset="-122"/>
                <a:cs typeface="SimHei" charset="-122"/>
              </a:rPr>
              <a:t>-</a:t>
            </a:r>
            <a:r>
              <a:rPr lang="en-US" altLang="zh-CN" sz="3600" dirty="0"/>
              <a:t> </a:t>
            </a:r>
            <a:r>
              <a:rPr kumimoji="1" lang="en-US" altLang="zh-CN" sz="3600" dirty="0">
                <a:latin typeface="SimHei" charset="-122"/>
                <a:ea typeface="SimHei" charset="-122"/>
                <a:cs typeface="SimHei" charset="-122"/>
              </a:rPr>
              <a:t>POSIX</a:t>
            </a:r>
            <a:r>
              <a:rPr kumimoji="1" lang="zh-CN" altLang="en-US" sz="3600" dirty="0">
                <a:latin typeface="SimHei" charset="-122"/>
                <a:ea typeface="SimHei" charset="-122"/>
                <a:cs typeface="SimHei" charset="-122"/>
              </a:rPr>
              <a:t>中互斥量</a:t>
            </a:r>
          </a:p>
        </p:txBody>
      </p:sp>
    </p:spTree>
    <p:extLst>
      <p:ext uri="{BB962C8B-B14F-4D97-AF65-F5344CB8AC3E}">
        <p14:creationId xmlns:p14="http://schemas.microsoft.com/office/powerpoint/2010/main" val="8257824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内容占位符 2"/>
          <p:cNvSpPr>
            <a:spLocks noGrp="1"/>
          </p:cNvSpPr>
          <p:nvPr>
            <p:ph idx="4294967295"/>
          </p:nvPr>
        </p:nvSpPr>
        <p:spPr>
          <a:xfrm>
            <a:off x="1093303" y="1592416"/>
            <a:ext cx="10608365" cy="5576888"/>
          </a:xfrm>
        </p:spPr>
        <p:txBody>
          <a:bodyPr/>
          <a:lstStyle/>
          <a:p>
            <a:pPr marL="457200" indent="-457200">
              <a:lnSpc>
                <a:spcPct val="150000"/>
              </a:lnSpc>
              <a:buFont typeface="宋体" charset="-122"/>
              <a:buAutoNum type="circleNumDbPlain" startAt="3"/>
            </a:pPr>
            <a:r>
              <a:rPr lang="zh-CN" altLang="en-US" dirty="0">
                <a:latin typeface="SimSun" charset="-122"/>
                <a:ea typeface="SimSun" charset="-122"/>
                <a:cs typeface="SimSun" charset="-122"/>
              </a:rPr>
              <a:t>int pthread_mutex_lock(pthread_mutex_t *mutex);</a:t>
            </a:r>
          </a:p>
          <a:p>
            <a:pPr marL="457200" indent="-457200">
              <a:lnSpc>
                <a:spcPct val="150000"/>
              </a:lnSpc>
              <a:buFont typeface="宋体" charset="-122"/>
              <a:buAutoNum type="circleNumDbPlain" startAt="4"/>
            </a:pPr>
            <a:r>
              <a:rPr lang="zh-CN" altLang="en-US" dirty="0">
                <a:latin typeface="SimSun" charset="-122"/>
                <a:ea typeface="SimSun" charset="-122"/>
                <a:cs typeface="SimSun" charset="-122"/>
              </a:rPr>
              <a:t>int pthread_mutex_trylock(pthread_mutex_t *mutex);</a:t>
            </a:r>
          </a:p>
          <a:p>
            <a:pPr marL="457200" indent="-457200">
              <a:lnSpc>
                <a:spcPct val="150000"/>
              </a:lnSpc>
              <a:buFont typeface="宋体" charset="-122"/>
              <a:buAutoNum type="circleNumDbPlain" startAt="5"/>
            </a:pPr>
            <a:r>
              <a:rPr lang="zh-CN" altLang="en-US" dirty="0">
                <a:latin typeface="SimSun" charset="-122"/>
                <a:ea typeface="SimSun" charset="-122"/>
                <a:cs typeface="SimSun" charset="-122"/>
              </a:rPr>
              <a:t>int pthread_mutex_unlock(pthread_mutex_t *mutex);</a:t>
            </a:r>
          </a:p>
          <a:p>
            <a:pPr marL="457200" indent="-457200">
              <a:lnSpc>
                <a:spcPct val="150000"/>
              </a:lnSpc>
              <a:buNone/>
            </a:pPr>
            <a:r>
              <a:rPr lang="zh-CN" altLang="en-US" dirty="0">
                <a:latin typeface="SimSun" charset="-122"/>
                <a:ea typeface="SimSun" charset="-122"/>
                <a:cs typeface="SimSun" charset="-122"/>
              </a:rPr>
              <a:t>返回值：成功则返回</a:t>
            </a:r>
            <a:r>
              <a:rPr lang="en-US" altLang="zh-CN" dirty="0">
                <a:latin typeface="SimSun" charset="-122"/>
                <a:ea typeface="SimSun" charset="-122"/>
                <a:cs typeface="SimSun" charset="-122"/>
              </a:rPr>
              <a:t>0</a:t>
            </a:r>
            <a:r>
              <a:rPr lang="zh-CN" altLang="en-US" dirty="0">
                <a:latin typeface="SimSun" charset="-122"/>
                <a:ea typeface="SimSun" charset="-122"/>
                <a:cs typeface="SimSun" charset="-122"/>
              </a:rPr>
              <a:t>，否则返回错误编号</a:t>
            </a:r>
          </a:p>
          <a:p>
            <a:pPr marL="457200" indent="-457200">
              <a:lnSpc>
                <a:spcPct val="150000"/>
              </a:lnSpc>
              <a:buNone/>
            </a:pPr>
            <a:r>
              <a:rPr lang="zh-CN" altLang="en-US" dirty="0">
                <a:latin typeface="SimSun" charset="-122"/>
                <a:ea typeface="SimSun" charset="-122"/>
                <a:cs typeface="SimSun" charset="-122"/>
              </a:rPr>
              <a:t>这三个函数用于对互斥量进行加锁解锁。pthread_mutex_trylock是非阻塞的加锁函数，若加锁失败，则立即返回</a:t>
            </a:r>
            <a:r>
              <a:rPr lang="en-US" altLang="zh-CN" dirty="0">
                <a:latin typeface="SimSun" charset="-122"/>
                <a:ea typeface="SimSun" charset="-122"/>
                <a:cs typeface="SimSun" charset="-122"/>
              </a:rPr>
              <a:t>EBUSY</a:t>
            </a:r>
            <a:r>
              <a:rPr lang="zh-CN" altLang="en-US" dirty="0">
                <a:latin typeface="SimSun" charset="-122"/>
                <a:ea typeface="SimSun" charset="-122"/>
                <a:cs typeface="SimSun" charset="-122"/>
              </a:rPr>
              <a:t>。</a:t>
            </a:r>
          </a:p>
        </p:txBody>
      </p:sp>
      <p:sp>
        <p:nvSpPr>
          <p:cNvPr id="3" name="标题 1"/>
          <p:cNvSpPr txBox="1">
            <a:spLocks/>
          </p:cNvSpPr>
          <p:nvPr/>
        </p:nvSpPr>
        <p:spPr>
          <a:xfrm>
            <a:off x="864702" y="803026"/>
            <a:ext cx="10662455" cy="132556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571500" indent="-571500">
              <a:buFont typeface="Wingdings" charset="2"/>
              <a:buChar char="u"/>
            </a:pPr>
            <a:r>
              <a:rPr kumimoji="1" lang="zh-CN" altLang="en-US" sz="3600" dirty="0">
                <a:latin typeface="SimHei" charset="-122"/>
                <a:ea typeface="SimHei" charset="-122"/>
                <a:cs typeface="SimHei" charset="-122"/>
              </a:rPr>
              <a:t>实验</a:t>
            </a:r>
            <a:r>
              <a:rPr kumimoji="1" lang="en-US" altLang="zh-CN" sz="3600" dirty="0">
                <a:latin typeface="SimHei" charset="-122"/>
                <a:ea typeface="SimHei" charset="-122"/>
                <a:cs typeface="SimHei" charset="-122"/>
              </a:rPr>
              <a:t>1-</a:t>
            </a:r>
            <a:r>
              <a:rPr kumimoji="1" lang="zh-CN" altLang="en-US" sz="3600" dirty="0">
                <a:latin typeface="SimHei" charset="-122"/>
                <a:ea typeface="SimHei" charset="-122"/>
                <a:cs typeface="SimHei" charset="-122"/>
              </a:rPr>
              <a:t>哲学家就餐问题的实现</a:t>
            </a:r>
            <a:r>
              <a:rPr kumimoji="1" lang="en-US" altLang="zh-CN" sz="3600" dirty="0">
                <a:latin typeface="SimHei" charset="-122"/>
                <a:ea typeface="SimHei" charset="-122"/>
                <a:cs typeface="SimHei" charset="-122"/>
              </a:rPr>
              <a:t>-</a:t>
            </a:r>
            <a:r>
              <a:rPr lang="en-US" altLang="zh-CN" sz="3600" dirty="0"/>
              <a:t> </a:t>
            </a:r>
            <a:r>
              <a:rPr kumimoji="1" lang="en-US" altLang="zh-CN" sz="3600" dirty="0">
                <a:latin typeface="SimHei" charset="-122"/>
                <a:ea typeface="SimHei" charset="-122"/>
                <a:cs typeface="SimHei" charset="-122"/>
              </a:rPr>
              <a:t>POSIX</a:t>
            </a:r>
            <a:r>
              <a:rPr kumimoji="1" lang="zh-CN" altLang="en-US" sz="3600" dirty="0">
                <a:latin typeface="SimHei" charset="-122"/>
                <a:ea typeface="SimHei" charset="-122"/>
                <a:cs typeface="SimHei" charset="-122"/>
              </a:rPr>
              <a:t>中互斥量</a:t>
            </a:r>
          </a:p>
        </p:txBody>
      </p:sp>
    </p:spTree>
    <p:extLst>
      <p:ext uri="{BB962C8B-B14F-4D97-AF65-F5344CB8AC3E}">
        <p14:creationId xmlns:p14="http://schemas.microsoft.com/office/powerpoint/2010/main" val="18855707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内容占位符 2"/>
          <p:cNvSpPr>
            <a:spLocks noGrp="1"/>
          </p:cNvSpPr>
          <p:nvPr>
            <p:ph idx="4294967295"/>
          </p:nvPr>
        </p:nvSpPr>
        <p:spPr>
          <a:xfrm>
            <a:off x="1223593" y="938685"/>
            <a:ext cx="10303564" cy="5576888"/>
          </a:xfrm>
        </p:spPr>
        <p:txBody>
          <a:bodyPr>
            <a:noAutofit/>
          </a:bodyPr>
          <a:lstStyle/>
          <a:p>
            <a:pPr eaLnBrk="1" hangingPunct="1">
              <a:lnSpc>
                <a:spcPct val="100000"/>
              </a:lnSpc>
            </a:pPr>
            <a:endParaRPr lang="en-US" altLang="zh-CN" sz="2400" dirty="0">
              <a:latin typeface="SimSun" charset="-122"/>
              <a:ea typeface="SimSun" charset="-122"/>
              <a:cs typeface="SimSun" charset="-122"/>
            </a:endParaRPr>
          </a:p>
          <a:p>
            <a:pPr>
              <a:lnSpc>
                <a:spcPct val="100000"/>
              </a:lnSpc>
            </a:pPr>
            <a:r>
              <a:rPr kumimoji="1" lang="en-US" altLang="zh-TW" dirty="0" err="1">
                <a:latin typeface="SimSun" charset="-122"/>
                <a:ea typeface="SimSun" charset="-122"/>
                <a:cs typeface="SimSun" charset="-122"/>
              </a:rPr>
              <a:t>pthread_mutex_t</a:t>
            </a:r>
            <a:r>
              <a:rPr kumimoji="1" lang="en-US" altLang="zh-TW" dirty="0">
                <a:latin typeface="SimSun" charset="-122"/>
                <a:ea typeface="SimSun" charset="-122"/>
                <a:cs typeface="SimSun" charset="-122"/>
              </a:rPr>
              <a:t> </a:t>
            </a:r>
            <a:r>
              <a:rPr kumimoji="1" lang="en-US" altLang="zh-TW" dirty="0" err="1">
                <a:latin typeface="SimSun" charset="-122"/>
                <a:ea typeface="SimSun" charset="-122"/>
                <a:cs typeface="SimSun" charset="-122"/>
              </a:rPr>
              <a:t>mutex</a:t>
            </a:r>
            <a:r>
              <a:rPr kumimoji="1" lang="en-US" altLang="zh-TW" dirty="0">
                <a:latin typeface="SimSun" charset="-122"/>
                <a:ea typeface="SimSun" charset="-122"/>
                <a:cs typeface="SimSun" charset="-122"/>
              </a:rPr>
              <a:t>; // </a:t>
            </a:r>
            <a:r>
              <a:rPr kumimoji="1" lang="zh-TW" altLang="en-US" dirty="0">
                <a:latin typeface="SimSun" charset="-122"/>
                <a:ea typeface="SimSun" charset="-122"/>
                <a:cs typeface="SimSun" charset="-122"/>
              </a:rPr>
              <a:t>互斥信号量， 一次只有一个线程访问缓冲</a:t>
            </a:r>
            <a:endParaRPr kumimoji="1" lang="en-US" altLang="zh-TW" dirty="0">
              <a:latin typeface="SimSun" charset="-122"/>
              <a:ea typeface="SimSun" charset="-122"/>
              <a:cs typeface="SimSun" charset="-122"/>
            </a:endParaRPr>
          </a:p>
          <a:p>
            <a:pPr>
              <a:lnSpc>
                <a:spcPct val="100000"/>
              </a:lnSpc>
            </a:pPr>
            <a:r>
              <a:rPr lang="en-US" altLang="zh-CN" dirty="0" err="1">
                <a:latin typeface="SimSun" charset="-122"/>
                <a:ea typeface="SimSun" charset="-122"/>
                <a:cs typeface="SimSun" charset="-122"/>
              </a:rPr>
              <a:t>pthread_mutex_init</a:t>
            </a:r>
            <a:r>
              <a:rPr lang="en-US" altLang="zh-CN" dirty="0">
                <a:latin typeface="SimSun" charset="-122"/>
                <a:ea typeface="SimSun" charset="-122"/>
                <a:cs typeface="SimSun" charset="-122"/>
              </a:rPr>
              <a:t>(&amp;</a:t>
            </a:r>
            <a:r>
              <a:rPr lang="en-US" altLang="zh-CN" dirty="0" err="1">
                <a:latin typeface="SimSun" charset="-122"/>
                <a:ea typeface="SimSun" charset="-122"/>
                <a:cs typeface="SimSun" charset="-122"/>
              </a:rPr>
              <a:t>mutex</a:t>
            </a:r>
            <a:r>
              <a:rPr lang="en-US" altLang="zh-CN" dirty="0">
                <a:latin typeface="SimSun" charset="-122"/>
                <a:ea typeface="SimSun" charset="-122"/>
                <a:cs typeface="SimSun" charset="-122"/>
              </a:rPr>
              <a:t>, NULL);</a:t>
            </a:r>
            <a:endParaRPr kumimoji="1" lang="en-US" altLang="zh-CN" dirty="0">
              <a:latin typeface="SimSun" charset="-122"/>
              <a:ea typeface="SimSun" charset="-122"/>
              <a:cs typeface="SimSun" charset="-122"/>
            </a:endParaRPr>
          </a:p>
          <a:p>
            <a:pPr>
              <a:lnSpc>
                <a:spcPct val="100000"/>
              </a:lnSpc>
            </a:pPr>
            <a:r>
              <a:rPr kumimoji="1" lang="en-US" altLang="zh-CN" dirty="0">
                <a:latin typeface="SimSun" charset="-122"/>
                <a:ea typeface="SimSun" charset="-122"/>
                <a:cs typeface="SimSun" charset="-122"/>
              </a:rPr>
              <a:t>//1.</a:t>
            </a:r>
            <a:r>
              <a:rPr kumimoji="1" lang="zh-CN" altLang="en-US" dirty="0">
                <a:latin typeface="SimSun" charset="-122"/>
                <a:ea typeface="SimSun" charset="-122"/>
                <a:cs typeface="SimSun" charset="-122"/>
              </a:rPr>
              <a:t>加锁，保证互斥的访问缓冲区</a:t>
            </a:r>
            <a:endParaRPr kumimoji="1" lang="en-US" altLang="zh-CN" dirty="0">
              <a:latin typeface="SimSun" charset="-122"/>
              <a:ea typeface="SimSun" charset="-122"/>
              <a:cs typeface="SimSun" charset="-122"/>
            </a:endParaRPr>
          </a:p>
          <a:p>
            <a:pPr>
              <a:lnSpc>
                <a:spcPct val="100000"/>
              </a:lnSpc>
            </a:pPr>
            <a:r>
              <a:rPr kumimoji="1" lang="en-US" altLang="zh-CN" dirty="0" err="1">
                <a:latin typeface="SimSun" charset="-122"/>
                <a:ea typeface="SimSun" charset="-122"/>
                <a:cs typeface="SimSun" charset="-122"/>
              </a:rPr>
              <a:t>pthread_mutex_lock</a:t>
            </a:r>
            <a:r>
              <a:rPr kumimoji="1" lang="en-US" altLang="zh-CN" dirty="0">
                <a:latin typeface="SimSun" charset="-122"/>
                <a:ea typeface="SimSun" charset="-122"/>
                <a:cs typeface="SimSun" charset="-122"/>
              </a:rPr>
              <a:t>(&amp;</a:t>
            </a:r>
            <a:r>
              <a:rPr kumimoji="1" lang="en-US" altLang="zh-CN" dirty="0" err="1">
                <a:latin typeface="SimSun" charset="-122"/>
                <a:ea typeface="SimSun" charset="-122"/>
                <a:cs typeface="SimSun" charset="-122"/>
              </a:rPr>
              <a:t>mutex</a:t>
            </a:r>
            <a:r>
              <a:rPr kumimoji="1" lang="en-US" altLang="zh-CN" dirty="0">
                <a:latin typeface="SimSun" charset="-122"/>
                <a:ea typeface="SimSun" charset="-122"/>
                <a:cs typeface="SimSun" charset="-122"/>
              </a:rPr>
              <a:t>); </a:t>
            </a:r>
          </a:p>
          <a:p>
            <a:pPr>
              <a:lnSpc>
                <a:spcPct val="100000"/>
              </a:lnSpc>
            </a:pPr>
            <a:r>
              <a:rPr kumimoji="1" lang="en-US" altLang="zh-CN" dirty="0">
                <a:latin typeface="SimSun" charset="-122"/>
                <a:ea typeface="SimSun" charset="-122"/>
                <a:cs typeface="SimSun" charset="-122"/>
              </a:rPr>
              <a:t>…//2.</a:t>
            </a:r>
            <a:r>
              <a:rPr kumimoji="1" lang="zh-CN" altLang="en-US" dirty="0">
                <a:latin typeface="SimSun" charset="-122"/>
                <a:ea typeface="SimSun" charset="-122"/>
                <a:cs typeface="SimSun" charset="-122"/>
              </a:rPr>
              <a:t>处理缓冲区的代码</a:t>
            </a:r>
            <a:endParaRPr kumimoji="1" lang="en-US" altLang="zh-CN" dirty="0">
              <a:latin typeface="SimSun" charset="-122"/>
              <a:ea typeface="SimSun" charset="-122"/>
              <a:cs typeface="SimSun" charset="-122"/>
            </a:endParaRPr>
          </a:p>
          <a:p>
            <a:pPr>
              <a:lnSpc>
                <a:spcPct val="100000"/>
              </a:lnSpc>
            </a:pPr>
            <a:r>
              <a:rPr kumimoji="1" lang="en-US" altLang="zh-CN" dirty="0">
                <a:latin typeface="SimSun" charset="-122"/>
                <a:ea typeface="SimSun" charset="-122"/>
                <a:cs typeface="SimSun" charset="-122"/>
              </a:rPr>
              <a:t>//3.</a:t>
            </a:r>
            <a:r>
              <a:rPr kumimoji="1" lang="zh-CN" altLang="en-US" dirty="0">
                <a:latin typeface="SimSun" charset="-122"/>
                <a:ea typeface="SimSun" charset="-122"/>
                <a:cs typeface="SimSun" charset="-122"/>
              </a:rPr>
              <a:t>解锁</a:t>
            </a:r>
            <a:endParaRPr kumimoji="1" lang="en-US" altLang="zh-CN" dirty="0">
              <a:latin typeface="SimSun" charset="-122"/>
              <a:ea typeface="SimSun" charset="-122"/>
              <a:cs typeface="SimSun" charset="-122"/>
            </a:endParaRPr>
          </a:p>
          <a:p>
            <a:pPr>
              <a:lnSpc>
                <a:spcPct val="100000"/>
              </a:lnSpc>
            </a:pPr>
            <a:r>
              <a:rPr kumimoji="1" lang="en-US" altLang="zh-CN" dirty="0" err="1">
                <a:latin typeface="SimSun" charset="-122"/>
                <a:ea typeface="SimSun" charset="-122"/>
                <a:cs typeface="SimSun" charset="-122"/>
              </a:rPr>
              <a:t>pthread_mutex_unlock</a:t>
            </a:r>
            <a:r>
              <a:rPr kumimoji="1" lang="en-US" altLang="zh-CN" dirty="0">
                <a:latin typeface="SimSun" charset="-122"/>
                <a:ea typeface="SimSun" charset="-122"/>
                <a:cs typeface="SimSun" charset="-122"/>
              </a:rPr>
              <a:t>(&amp;</a:t>
            </a:r>
            <a:r>
              <a:rPr kumimoji="1" lang="en-US" altLang="zh-CN" dirty="0" err="1">
                <a:latin typeface="SimSun" charset="-122"/>
                <a:ea typeface="SimSun" charset="-122"/>
                <a:cs typeface="SimSun" charset="-122"/>
              </a:rPr>
              <a:t>mutex</a:t>
            </a:r>
            <a:r>
              <a:rPr kumimoji="1" lang="en-US" altLang="zh-CN" dirty="0">
                <a:latin typeface="SimSun" charset="-122"/>
                <a:ea typeface="SimSun" charset="-122"/>
                <a:cs typeface="SimSun" charset="-122"/>
              </a:rPr>
              <a:t>);</a:t>
            </a:r>
            <a:endParaRPr kumimoji="1" lang="zh-CN" altLang="en-US" dirty="0">
              <a:latin typeface="SimSun" charset="-122"/>
              <a:ea typeface="SimSun" charset="-122"/>
              <a:cs typeface="SimSun" charset="-122"/>
            </a:endParaRPr>
          </a:p>
          <a:p>
            <a:pPr>
              <a:lnSpc>
                <a:spcPct val="100000"/>
              </a:lnSpc>
            </a:pPr>
            <a:r>
              <a:rPr lang="en-US" altLang="zh-CN" dirty="0" err="1">
                <a:latin typeface="SimSun" charset="-122"/>
                <a:ea typeface="SimSun" charset="-122"/>
                <a:cs typeface="SimSun" charset="-122"/>
              </a:rPr>
              <a:t>pthread_mutex_destroy</a:t>
            </a:r>
            <a:r>
              <a:rPr lang="en-US" altLang="zh-CN" dirty="0">
                <a:latin typeface="SimSun" charset="-122"/>
                <a:ea typeface="SimSun" charset="-122"/>
                <a:cs typeface="SimSun" charset="-122"/>
              </a:rPr>
              <a:t>(&amp;</a:t>
            </a:r>
            <a:r>
              <a:rPr lang="en-US" altLang="zh-CN" dirty="0" err="1">
                <a:latin typeface="SimSun" charset="-122"/>
                <a:ea typeface="SimSun" charset="-122"/>
                <a:cs typeface="SimSun" charset="-122"/>
              </a:rPr>
              <a:t>mutex</a:t>
            </a:r>
            <a:r>
              <a:rPr lang="en-US" altLang="zh-CN" dirty="0">
                <a:latin typeface="SimSun" charset="-122"/>
                <a:ea typeface="SimSun" charset="-122"/>
                <a:cs typeface="SimSun" charset="-122"/>
              </a:rPr>
              <a:t>);</a:t>
            </a:r>
          </a:p>
        </p:txBody>
      </p:sp>
      <p:sp>
        <p:nvSpPr>
          <p:cNvPr id="3" name="标题 1"/>
          <p:cNvSpPr txBox="1">
            <a:spLocks/>
          </p:cNvSpPr>
          <p:nvPr/>
        </p:nvSpPr>
        <p:spPr>
          <a:xfrm>
            <a:off x="864702" y="803026"/>
            <a:ext cx="10662455" cy="132556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571500" indent="-571500">
              <a:buFont typeface="Wingdings" charset="2"/>
              <a:buChar char="u"/>
            </a:pPr>
            <a:r>
              <a:rPr kumimoji="1" lang="zh-CN" altLang="en-US" sz="3600" dirty="0">
                <a:latin typeface="SimHei" charset="-122"/>
                <a:ea typeface="SimHei" charset="-122"/>
                <a:cs typeface="SimHei" charset="-122"/>
              </a:rPr>
              <a:t>实验</a:t>
            </a:r>
            <a:r>
              <a:rPr kumimoji="1" lang="en-US" altLang="zh-CN" sz="3600" dirty="0">
                <a:latin typeface="SimHei" charset="-122"/>
                <a:ea typeface="SimHei" charset="-122"/>
                <a:cs typeface="SimHei" charset="-122"/>
              </a:rPr>
              <a:t>1-</a:t>
            </a:r>
            <a:r>
              <a:rPr kumimoji="1" lang="zh-CN" altLang="en-US" sz="3600" dirty="0">
                <a:latin typeface="SimHei" charset="-122"/>
                <a:ea typeface="SimHei" charset="-122"/>
                <a:cs typeface="SimHei" charset="-122"/>
              </a:rPr>
              <a:t>哲学家就餐问题的实现</a:t>
            </a:r>
            <a:r>
              <a:rPr kumimoji="1" lang="en-US" altLang="zh-CN" sz="3600" dirty="0">
                <a:latin typeface="SimHei" charset="-122"/>
                <a:ea typeface="SimHei" charset="-122"/>
                <a:cs typeface="SimHei" charset="-122"/>
              </a:rPr>
              <a:t>-</a:t>
            </a:r>
            <a:r>
              <a:rPr lang="en-US" altLang="zh-CN" sz="3600" dirty="0"/>
              <a:t> </a:t>
            </a:r>
            <a:r>
              <a:rPr kumimoji="1" lang="zh-CN" altLang="en-US" sz="3600" dirty="0">
                <a:latin typeface="SimHei" charset="-122"/>
                <a:ea typeface="SimHei" charset="-122"/>
                <a:cs typeface="SimHei" charset="-122"/>
              </a:rPr>
              <a:t>互斥量示例</a:t>
            </a:r>
          </a:p>
        </p:txBody>
      </p:sp>
    </p:spTree>
    <p:extLst>
      <p:ext uri="{BB962C8B-B14F-4D97-AF65-F5344CB8AC3E}">
        <p14:creationId xmlns:p14="http://schemas.microsoft.com/office/powerpoint/2010/main" val="3710467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内容占位符 2"/>
          <p:cNvSpPr>
            <a:spLocks noGrp="1"/>
          </p:cNvSpPr>
          <p:nvPr>
            <p:ph idx="4294967295"/>
          </p:nvPr>
        </p:nvSpPr>
        <p:spPr>
          <a:xfrm>
            <a:off x="1477617" y="1618904"/>
            <a:ext cx="8974678" cy="5649912"/>
          </a:xfrm>
        </p:spPr>
        <p:txBody>
          <a:bodyPr/>
          <a:lstStyle/>
          <a:p>
            <a:pPr eaLnBrk="1" hangingPunct="1">
              <a:lnSpc>
                <a:spcPct val="120000"/>
              </a:lnSpc>
              <a:buFont typeface="Wingdings" charset="2"/>
              <a:buNone/>
            </a:pPr>
            <a:r>
              <a:rPr lang="en-US" altLang="zh-CN" dirty="0">
                <a:latin typeface="SimSun" charset="-122"/>
                <a:ea typeface="SimSun" charset="-122"/>
                <a:cs typeface="SimSun" charset="-122"/>
              </a:rPr>
              <a:t>#include&lt;</a:t>
            </a:r>
            <a:r>
              <a:rPr lang="en-US" altLang="zh-CN" dirty="0" err="1">
                <a:latin typeface="SimSun" charset="-122"/>
                <a:ea typeface="SimSun" charset="-122"/>
                <a:cs typeface="SimSun" charset="-122"/>
              </a:rPr>
              <a:t>semaphore.h</a:t>
            </a:r>
            <a:r>
              <a:rPr lang="en-US" altLang="zh-CN" dirty="0">
                <a:latin typeface="SimSun" charset="-122"/>
                <a:ea typeface="SimSun" charset="-122"/>
                <a:cs typeface="SimSun" charset="-122"/>
              </a:rPr>
              <a:t>&gt;</a:t>
            </a:r>
          </a:p>
          <a:p>
            <a:pPr eaLnBrk="1" hangingPunct="1">
              <a:lnSpc>
                <a:spcPct val="120000"/>
              </a:lnSpc>
              <a:buFont typeface="Wingdings" charset="2"/>
              <a:buNone/>
            </a:pPr>
            <a:r>
              <a:rPr lang="zh-CN" altLang="en-US" dirty="0">
                <a:latin typeface="SimSun" charset="-122"/>
                <a:ea typeface="SimSun" charset="-122"/>
                <a:cs typeface="SimSun" charset="-122"/>
              </a:rPr>
              <a:t>信号量数据类型：</a:t>
            </a:r>
            <a:r>
              <a:rPr lang="en-US" altLang="zh-CN" dirty="0" err="1">
                <a:latin typeface="SimSun" charset="-122"/>
                <a:ea typeface="SimSun" charset="-122"/>
                <a:cs typeface="SimSun" charset="-122"/>
              </a:rPr>
              <a:t>sem_t</a:t>
            </a:r>
            <a:endParaRPr lang="en-US" altLang="zh-CN" dirty="0">
              <a:latin typeface="SimSun" charset="-122"/>
              <a:ea typeface="SimSun" charset="-122"/>
              <a:cs typeface="SimSun" charset="-122"/>
            </a:endParaRPr>
          </a:p>
          <a:p>
            <a:pPr eaLnBrk="1" hangingPunct="1">
              <a:lnSpc>
                <a:spcPct val="120000"/>
              </a:lnSpc>
            </a:pPr>
            <a:r>
              <a:rPr lang="zh-CN" altLang="en-US" dirty="0">
                <a:latin typeface="SimSun" charset="-122"/>
                <a:ea typeface="SimSun" charset="-122"/>
                <a:cs typeface="SimSun" charset="-122"/>
              </a:rPr>
              <a:t>主要函数：</a:t>
            </a:r>
          </a:p>
          <a:p>
            <a:pPr eaLnBrk="1" hangingPunct="1">
              <a:lnSpc>
                <a:spcPct val="120000"/>
              </a:lnSpc>
              <a:buFont typeface="宋体" charset="-122"/>
              <a:buAutoNum type="circleNumDbPlain"/>
            </a:pPr>
            <a:r>
              <a:rPr lang="en-US" altLang="zh-CN" dirty="0" err="1">
                <a:latin typeface="SimSun" charset="-122"/>
                <a:ea typeface="SimSun" charset="-122"/>
                <a:cs typeface="SimSun" charset="-122"/>
              </a:rPr>
              <a:t>sem_init</a:t>
            </a:r>
            <a:r>
              <a:rPr lang="en-US" altLang="zh-CN" dirty="0">
                <a:latin typeface="SimSun" charset="-122"/>
                <a:ea typeface="SimSun" charset="-122"/>
                <a:cs typeface="SimSun" charset="-122"/>
              </a:rPr>
              <a:t>(</a:t>
            </a:r>
            <a:r>
              <a:rPr lang="en-US" altLang="zh-CN" dirty="0" err="1">
                <a:latin typeface="SimSun" charset="-122"/>
                <a:ea typeface="SimSun" charset="-122"/>
                <a:cs typeface="SimSun" charset="-122"/>
              </a:rPr>
              <a:t>sem_t</a:t>
            </a:r>
            <a:r>
              <a:rPr lang="en-US" altLang="zh-CN" dirty="0">
                <a:latin typeface="SimSun" charset="-122"/>
                <a:ea typeface="SimSun" charset="-122"/>
                <a:cs typeface="SimSun" charset="-122"/>
              </a:rPr>
              <a:t> *</a:t>
            </a:r>
            <a:r>
              <a:rPr lang="en-US" altLang="zh-CN" dirty="0" err="1">
                <a:latin typeface="SimSun" charset="-122"/>
                <a:ea typeface="SimSun" charset="-122"/>
                <a:cs typeface="SimSun" charset="-122"/>
              </a:rPr>
              <a:t>sem</a:t>
            </a:r>
            <a:r>
              <a:rPr lang="en-US" altLang="zh-CN" dirty="0">
                <a:latin typeface="SimSun" charset="-122"/>
                <a:ea typeface="SimSun" charset="-122"/>
                <a:cs typeface="SimSun" charset="-122"/>
              </a:rPr>
              <a:t>, </a:t>
            </a:r>
            <a:r>
              <a:rPr lang="en-US" altLang="zh-CN" dirty="0" err="1">
                <a:latin typeface="SimSun" charset="-122"/>
                <a:ea typeface="SimSun" charset="-122"/>
                <a:cs typeface="SimSun" charset="-122"/>
              </a:rPr>
              <a:t>int</a:t>
            </a:r>
            <a:r>
              <a:rPr lang="en-US" altLang="zh-CN" dirty="0">
                <a:latin typeface="SimSun" charset="-122"/>
                <a:ea typeface="SimSun" charset="-122"/>
                <a:cs typeface="SimSun" charset="-122"/>
              </a:rPr>
              <a:t> </a:t>
            </a:r>
            <a:r>
              <a:rPr lang="en-US" altLang="zh-CN" dirty="0" err="1">
                <a:latin typeface="SimSun" charset="-122"/>
                <a:ea typeface="SimSun" charset="-122"/>
                <a:cs typeface="SimSun" charset="-122"/>
              </a:rPr>
              <a:t>pshared</a:t>
            </a:r>
            <a:r>
              <a:rPr lang="en-US" altLang="zh-CN" dirty="0">
                <a:latin typeface="SimSun" charset="-122"/>
                <a:ea typeface="SimSun" charset="-122"/>
                <a:cs typeface="SimSun" charset="-122"/>
              </a:rPr>
              <a:t>, unsigned </a:t>
            </a:r>
            <a:r>
              <a:rPr lang="en-US" altLang="zh-CN" dirty="0" err="1">
                <a:latin typeface="SimSun" charset="-122"/>
                <a:ea typeface="SimSun" charset="-122"/>
                <a:cs typeface="SimSun" charset="-122"/>
              </a:rPr>
              <a:t>int</a:t>
            </a:r>
            <a:r>
              <a:rPr lang="en-US" altLang="zh-CN" dirty="0">
                <a:latin typeface="SimSun" charset="-122"/>
                <a:ea typeface="SimSun" charset="-122"/>
                <a:cs typeface="SimSun" charset="-122"/>
              </a:rPr>
              <a:t> value);//</a:t>
            </a:r>
            <a:r>
              <a:rPr lang="zh-CN" altLang="en-US" dirty="0">
                <a:latin typeface="SimSun" charset="-122"/>
                <a:ea typeface="SimSun" charset="-122"/>
                <a:cs typeface="SimSun" charset="-122"/>
              </a:rPr>
              <a:t>初始化一个无名信号量</a:t>
            </a:r>
            <a:endParaRPr lang="en-US" altLang="zh-CN" dirty="0">
              <a:latin typeface="SimSun" charset="-122"/>
              <a:ea typeface="SimSun" charset="-122"/>
              <a:cs typeface="SimSun" charset="-122"/>
            </a:endParaRPr>
          </a:p>
          <a:p>
            <a:pPr eaLnBrk="1" hangingPunct="1">
              <a:lnSpc>
                <a:spcPct val="120000"/>
              </a:lnSpc>
              <a:buFont typeface="宋体" charset="-122"/>
              <a:buAutoNum type="circleNumDbPlain" startAt="2"/>
            </a:pPr>
            <a:r>
              <a:rPr lang="en-US" altLang="zh-CN" dirty="0" err="1">
                <a:latin typeface="SimSun" charset="-122"/>
                <a:ea typeface="SimSun" charset="-122"/>
                <a:cs typeface="SimSun" charset="-122"/>
              </a:rPr>
              <a:t>sem_destroy</a:t>
            </a:r>
            <a:r>
              <a:rPr lang="en-US" altLang="zh-CN" dirty="0">
                <a:latin typeface="SimSun" charset="-122"/>
                <a:ea typeface="SimSun" charset="-122"/>
                <a:cs typeface="SimSun" charset="-122"/>
              </a:rPr>
              <a:t>(</a:t>
            </a:r>
            <a:r>
              <a:rPr lang="en-US" altLang="zh-CN" dirty="0" err="1">
                <a:latin typeface="SimSun" charset="-122"/>
                <a:ea typeface="SimSun" charset="-122"/>
                <a:cs typeface="SimSun" charset="-122"/>
              </a:rPr>
              <a:t>sem_t</a:t>
            </a:r>
            <a:r>
              <a:rPr lang="en-US" altLang="zh-CN" dirty="0">
                <a:latin typeface="SimSun" charset="-122"/>
                <a:ea typeface="SimSun" charset="-122"/>
                <a:cs typeface="SimSun" charset="-122"/>
              </a:rPr>
              <a:t> *</a:t>
            </a:r>
            <a:r>
              <a:rPr lang="en-US" altLang="zh-CN" dirty="0" err="1">
                <a:latin typeface="SimSun" charset="-122"/>
                <a:ea typeface="SimSun" charset="-122"/>
                <a:cs typeface="SimSun" charset="-122"/>
              </a:rPr>
              <a:t>sem</a:t>
            </a:r>
            <a:r>
              <a:rPr lang="en-US" altLang="zh-CN" dirty="0">
                <a:latin typeface="SimSun" charset="-122"/>
                <a:ea typeface="SimSun" charset="-122"/>
                <a:cs typeface="SimSun" charset="-122"/>
              </a:rPr>
              <a:t>);//</a:t>
            </a:r>
            <a:r>
              <a:rPr lang="zh-CN" altLang="en-US" dirty="0">
                <a:latin typeface="SimSun" charset="-122"/>
                <a:ea typeface="SimSun" charset="-122"/>
                <a:cs typeface="SimSun" charset="-122"/>
              </a:rPr>
              <a:t>销毁一个无名信号量</a:t>
            </a:r>
          </a:p>
          <a:p>
            <a:pPr eaLnBrk="1" hangingPunct="1">
              <a:lnSpc>
                <a:spcPct val="120000"/>
              </a:lnSpc>
              <a:buFont typeface="Wingdings" charset="2"/>
              <a:buNone/>
            </a:pPr>
            <a:r>
              <a:rPr lang="zh-CN" altLang="en-US" dirty="0">
                <a:latin typeface="SimSun" charset="-122"/>
                <a:ea typeface="SimSun" charset="-122"/>
                <a:cs typeface="SimSun" charset="-122"/>
              </a:rPr>
              <a:t>返回值：成功返回 0；错误返回 -1，并设置errno 。</a:t>
            </a:r>
          </a:p>
        </p:txBody>
      </p:sp>
      <p:sp>
        <p:nvSpPr>
          <p:cNvPr id="3" name="标题 1"/>
          <p:cNvSpPr txBox="1">
            <a:spLocks/>
          </p:cNvSpPr>
          <p:nvPr/>
        </p:nvSpPr>
        <p:spPr>
          <a:xfrm>
            <a:off x="917711" y="956123"/>
            <a:ext cx="10662455" cy="132556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571500" indent="-571500">
              <a:buFont typeface="Wingdings" charset="2"/>
              <a:buChar char="u"/>
            </a:pPr>
            <a:r>
              <a:rPr kumimoji="1" lang="zh-CN" altLang="en-US" sz="3600" dirty="0">
                <a:latin typeface="SimHei" charset="-122"/>
                <a:ea typeface="SimHei" charset="-122"/>
                <a:cs typeface="SimHei" charset="-122"/>
              </a:rPr>
              <a:t>实验</a:t>
            </a:r>
            <a:r>
              <a:rPr kumimoji="1" lang="en-US" altLang="zh-CN" sz="3600" dirty="0">
                <a:latin typeface="SimHei" charset="-122"/>
                <a:ea typeface="SimHei" charset="-122"/>
                <a:cs typeface="SimHei" charset="-122"/>
              </a:rPr>
              <a:t>1-</a:t>
            </a:r>
            <a:r>
              <a:rPr kumimoji="1" lang="zh-CN" altLang="en-US" sz="3600" dirty="0">
                <a:latin typeface="SimHei" charset="-122"/>
                <a:ea typeface="SimHei" charset="-122"/>
                <a:cs typeface="SimHei" charset="-122"/>
              </a:rPr>
              <a:t>哲学家就餐问题的实现</a:t>
            </a:r>
            <a:r>
              <a:rPr kumimoji="1" lang="en-US" altLang="zh-CN" sz="3600" dirty="0">
                <a:latin typeface="SimHei" charset="-122"/>
                <a:ea typeface="SimHei" charset="-122"/>
                <a:cs typeface="SimHei" charset="-122"/>
              </a:rPr>
              <a:t>-</a:t>
            </a:r>
            <a:r>
              <a:rPr lang="en-US" altLang="zh-CN" sz="3600" dirty="0"/>
              <a:t> </a:t>
            </a:r>
            <a:r>
              <a:rPr kumimoji="1" lang="zh-CN" altLang="en-US" sz="3600" dirty="0">
                <a:latin typeface="SimHei" charset="-122"/>
                <a:ea typeface="SimHei" charset="-122"/>
                <a:cs typeface="SimHei" charset="-122"/>
              </a:rPr>
              <a:t>信号量</a:t>
            </a:r>
          </a:p>
        </p:txBody>
      </p:sp>
    </p:spTree>
    <p:extLst>
      <p:ext uri="{BB962C8B-B14F-4D97-AF65-F5344CB8AC3E}">
        <p14:creationId xmlns:p14="http://schemas.microsoft.com/office/powerpoint/2010/main" val="3182448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内容占位符 2"/>
          <p:cNvSpPr>
            <a:spLocks noGrp="1"/>
          </p:cNvSpPr>
          <p:nvPr>
            <p:ph idx="4294967295"/>
          </p:nvPr>
        </p:nvSpPr>
        <p:spPr>
          <a:xfrm>
            <a:off x="1252329" y="1594366"/>
            <a:ext cx="10058096" cy="5411788"/>
          </a:xfrm>
        </p:spPr>
        <p:txBody>
          <a:bodyPr>
            <a:normAutofit/>
          </a:bodyPr>
          <a:lstStyle/>
          <a:p>
            <a:pPr marL="457200" indent="-457200">
              <a:lnSpc>
                <a:spcPct val="150000"/>
              </a:lnSpc>
              <a:buFont typeface="宋体" charset="-122"/>
              <a:buAutoNum type="circleNumDbPlain" startAt="3"/>
            </a:pPr>
            <a:r>
              <a:rPr lang="en-US" altLang="zh-CN" dirty="0" err="1">
                <a:latin typeface="SimSun" charset="-122"/>
                <a:ea typeface="SimSun" charset="-122"/>
                <a:cs typeface="SimSun" charset="-122"/>
              </a:rPr>
              <a:t>sem_post</a:t>
            </a:r>
            <a:r>
              <a:rPr lang="en-US" altLang="zh-CN" dirty="0">
                <a:latin typeface="SimSun" charset="-122"/>
                <a:ea typeface="SimSun" charset="-122"/>
                <a:cs typeface="SimSun" charset="-122"/>
              </a:rPr>
              <a:t>(</a:t>
            </a:r>
            <a:r>
              <a:rPr lang="en-US" altLang="zh-CN" dirty="0" err="1">
                <a:latin typeface="SimSun" charset="-122"/>
                <a:ea typeface="SimSun" charset="-122"/>
                <a:cs typeface="SimSun" charset="-122"/>
              </a:rPr>
              <a:t>sem_t</a:t>
            </a:r>
            <a:r>
              <a:rPr lang="en-US" altLang="zh-CN" dirty="0">
                <a:latin typeface="SimSun" charset="-122"/>
                <a:ea typeface="SimSun" charset="-122"/>
                <a:cs typeface="SimSun" charset="-122"/>
              </a:rPr>
              <a:t> *</a:t>
            </a:r>
            <a:r>
              <a:rPr lang="en-US" altLang="zh-CN" dirty="0" err="1">
                <a:latin typeface="SimSun" charset="-122"/>
                <a:ea typeface="SimSun" charset="-122"/>
                <a:cs typeface="SimSun" charset="-122"/>
              </a:rPr>
              <a:t>sem</a:t>
            </a:r>
            <a:r>
              <a:rPr lang="en-US" altLang="zh-CN" dirty="0">
                <a:latin typeface="SimSun" charset="-122"/>
                <a:ea typeface="SimSun" charset="-122"/>
                <a:cs typeface="SimSun" charset="-122"/>
              </a:rPr>
              <a:t>);//</a:t>
            </a:r>
            <a:r>
              <a:rPr lang="zh-CN" altLang="en-US" dirty="0">
                <a:latin typeface="SimSun" charset="-122"/>
                <a:ea typeface="SimSun" charset="-122"/>
                <a:cs typeface="SimSun" charset="-122"/>
              </a:rPr>
              <a:t>信号量值加</a:t>
            </a:r>
            <a:r>
              <a:rPr lang="en-US" altLang="zh-CN" dirty="0">
                <a:latin typeface="SimSun" charset="-122"/>
                <a:ea typeface="SimSun" charset="-122"/>
                <a:cs typeface="SimSun" charset="-122"/>
              </a:rPr>
              <a:t>1</a:t>
            </a:r>
            <a:r>
              <a:rPr lang="zh-CN" altLang="en-US" dirty="0">
                <a:latin typeface="SimSun" charset="-122"/>
                <a:ea typeface="SimSun" charset="-122"/>
                <a:cs typeface="SimSun" charset="-122"/>
              </a:rPr>
              <a:t>。若有线程阻塞于信号量</a:t>
            </a:r>
            <a:r>
              <a:rPr lang="en-US" altLang="zh-CN" dirty="0" err="1">
                <a:latin typeface="SimSun" charset="-122"/>
                <a:ea typeface="SimSun" charset="-122"/>
                <a:cs typeface="SimSun" charset="-122"/>
              </a:rPr>
              <a:t>sem</a:t>
            </a:r>
            <a:r>
              <a:rPr lang="zh-CN" altLang="en-US" dirty="0">
                <a:latin typeface="SimSun" charset="-122"/>
                <a:ea typeface="SimSun" charset="-122"/>
                <a:cs typeface="SimSun" charset="-122"/>
              </a:rPr>
              <a:t>，则调度器会唤醒对应阻塞队列中的某一个线程。</a:t>
            </a:r>
            <a:endParaRPr lang="en-US" altLang="zh-CN" dirty="0">
              <a:latin typeface="SimSun" charset="-122"/>
              <a:ea typeface="SimSun" charset="-122"/>
              <a:cs typeface="SimSun" charset="-122"/>
            </a:endParaRPr>
          </a:p>
          <a:p>
            <a:pPr marL="457200" indent="-457200">
              <a:lnSpc>
                <a:spcPct val="150000"/>
              </a:lnSpc>
              <a:buFont typeface="宋体" charset="-122"/>
              <a:buAutoNum type="circleNumDbPlain" startAt="3"/>
            </a:pPr>
            <a:r>
              <a:rPr lang="en-US" altLang="zh-CN" dirty="0" err="1">
                <a:latin typeface="SimSun" charset="-122"/>
                <a:ea typeface="SimSun" charset="-122"/>
                <a:cs typeface="SimSun" charset="-122"/>
              </a:rPr>
              <a:t>sem_wait</a:t>
            </a:r>
            <a:r>
              <a:rPr lang="en-US" altLang="zh-CN" dirty="0">
                <a:latin typeface="SimSun" charset="-122"/>
                <a:ea typeface="SimSun" charset="-122"/>
                <a:cs typeface="SimSun" charset="-122"/>
              </a:rPr>
              <a:t>(</a:t>
            </a:r>
            <a:r>
              <a:rPr lang="en-US" altLang="zh-CN" dirty="0" err="1">
                <a:latin typeface="SimSun" charset="-122"/>
                <a:ea typeface="SimSun" charset="-122"/>
                <a:cs typeface="SimSun" charset="-122"/>
              </a:rPr>
              <a:t>sem_t</a:t>
            </a:r>
            <a:r>
              <a:rPr lang="en-US" altLang="zh-CN" dirty="0">
                <a:latin typeface="SimSun" charset="-122"/>
                <a:ea typeface="SimSun" charset="-122"/>
                <a:cs typeface="SimSun" charset="-122"/>
              </a:rPr>
              <a:t> *</a:t>
            </a:r>
            <a:r>
              <a:rPr lang="en-US" altLang="zh-CN" dirty="0" err="1">
                <a:latin typeface="SimSun" charset="-122"/>
                <a:ea typeface="SimSun" charset="-122"/>
                <a:cs typeface="SimSun" charset="-122"/>
              </a:rPr>
              <a:t>sem</a:t>
            </a:r>
            <a:r>
              <a:rPr lang="en-US" altLang="zh-CN" dirty="0">
                <a:latin typeface="SimSun" charset="-122"/>
                <a:ea typeface="SimSun" charset="-122"/>
                <a:cs typeface="SimSun" charset="-122"/>
              </a:rPr>
              <a:t>);//</a:t>
            </a:r>
            <a:r>
              <a:rPr lang="zh-CN" altLang="en-US" dirty="0">
                <a:latin typeface="SimSun" charset="-122"/>
                <a:ea typeface="SimSun" charset="-122"/>
                <a:cs typeface="SimSun" charset="-122"/>
              </a:rPr>
              <a:t>若</a:t>
            </a:r>
            <a:r>
              <a:rPr lang="en-US" altLang="zh-CN" dirty="0" err="1">
                <a:latin typeface="SimSun" charset="-122"/>
                <a:ea typeface="SimSun" charset="-122"/>
                <a:cs typeface="SimSun" charset="-122"/>
              </a:rPr>
              <a:t>sem</a:t>
            </a:r>
            <a:r>
              <a:rPr lang="zh-CN" altLang="en-US" dirty="0">
                <a:latin typeface="SimSun" charset="-122"/>
                <a:ea typeface="SimSun" charset="-122"/>
                <a:cs typeface="SimSun" charset="-122"/>
              </a:rPr>
              <a:t>小于</a:t>
            </a:r>
            <a:r>
              <a:rPr lang="en-US" altLang="zh-CN" dirty="0">
                <a:latin typeface="SimSun" charset="-122"/>
                <a:ea typeface="SimSun" charset="-122"/>
                <a:cs typeface="SimSun" charset="-122"/>
              </a:rPr>
              <a:t>0</a:t>
            </a:r>
            <a:r>
              <a:rPr lang="zh-CN" altLang="en-US" dirty="0">
                <a:latin typeface="SimSun" charset="-122"/>
                <a:ea typeface="SimSun" charset="-122"/>
                <a:cs typeface="SimSun" charset="-122"/>
              </a:rPr>
              <a:t>，则线程阻塞于信号量</a:t>
            </a:r>
            <a:r>
              <a:rPr lang="en-US" altLang="zh-CN" dirty="0" err="1">
                <a:latin typeface="SimSun" charset="-122"/>
                <a:ea typeface="SimSun" charset="-122"/>
                <a:cs typeface="SimSun" charset="-122"/>
              </a:rPr>
              <a:t>sem</a:t>
            </a:r>
            <a:r>
              <a:rPr lang="zh-CN" altLang="en-US" dirty="0">
                <a:latin typeface="SimSun" charset="-122"/>
                <a:ea typeface="SimSun" charset="-122"/>
                <a:cs typeface="SimSun" charset="-122"/>
              </a:rPr>
              <a:t>，直到</a:t>
            </a:r>
            <a:r>
              <a:rPr lang="en-US" altLang="zh-CN" dirty="0" err="1">
                <a:latin typeface="SimSun" charset="-122"/>
                <a:ea typeface="SimSun" charset="-122"/>
                <a:cs typeface="SimSun" charset="-122"/>
              </a:rPr>
              <a:t>sem</a:t>
            </a:r>
            <a:r>
              <a:rPr lang="zh-CN" altLang="en-US" dirty="0">
                <a:latin typeface="SimSun" charset="-122"/>
                <a:ea typeface="SimSun" charset="-122"/>
                <a:cs typeface="SimSun" charset="-122"/>
              </a:rPr>
              <a:t>大于</a:t>
            </a:r>
            <a:r>
              <a:rPr lang="en-US" altLang="zh-CN" dirty="0">
                <a:latin typeface="SimSun" charset="-122"/>
                <a:ea typeface="SimSun" charset="-122"/>
                <a:cs typeface="SimSun" charset="-122"/>
              </a:rPr>
              <a:t>0</a:t>
            </a:r>
            <a:r>
              <a:rPr lang="zh-CN" altLang="en-US" dirty="0">
                <a:latin typeface="SimSun" charset="-122"/>
                <a:ea typeface="SimSun" charset="-122"/>
                <a:cs typeface="SimSun" charset="-122"/>
              </a:rPr>
              <a:t>。否则信号量值减</a:t>
            </a:r>
            <a:r>
              <a:rPr lang="en-US" altLang="zh-CN" dirty="0">
                <a:latin typeface="SimSun" charset="-122"/>
                <a:ea typeface="SimSun" charset="-122"/>
                <a:cs typeface="SimSun" charset="-122"/>
              </a:rPr>
              <a:t>1</a:t>
            </a:r>
            <a:r>
              <a:rPr lang="zh-CN" altLang="en-US" dirty="0">
                <a:latin typeface="SimSun" charset="-122"/>
                <a:ea typeface="SimSun" charset="-122"/>
                <a:cs typeface="SimSun" charset="-122"/>
              </a:rPr>
              <a:t>。</a:t>
            </a:r>
            <a:endParaRPr lang="en-US" altLang="zh-CN" dirty="0">
              <a:latin typeface="SimSun" charset="-122"/>
              <a:ea typeface="SimSun" charset="-122"/>
              <a:cs typeface="SimSun" charset="-122"/>
            </a:endParaRPr>
          </a:p>
          <a:p>
            <a:pPr marL="457200" indent="-457200">
              <a:lnSpc>
                <a:spcPct val="150000"/>
              </a:lnSpc>
              <a:buFont typeface="宋体" charset="-122"/>
              <a:buAutoNum type="circleNumDbPlain" startAt="3"/>
            </a:pPr>
            <a:r>
              <a:rPr lang="en-US" altLang="zh-CN" dirty="0" err="1">
                <a:latin typeface="SimSun" charset="-122"/>
                <a:ea typeface="SimSun" charset="-122"/>
                <a:cs typeface="SimSun" charset="-122"/>
              </a:rPr>
              <a:t>sem_trywait</a:t>
            </a:r>
            <a:r>
              <a:rPr lang="en-US" altLang="zh-CN" dirty="0">
                <a:latin typeface="SimSun" charset="-122"/>
                <a:ea typeface="SimSun" charset="-122"/>
                <a:cs typeface="SimSun" charset="-122"/>
              </a:rPr>
              <a:t>(</a:t>
            </a:r>
            <a:r>
              <a:rPr lang="en-US" altLang="zh-CN" dirty="0" err="1">
                <a:latin typeface="SimSun" charset="-122"/>
                <a:ea typeface="SimSun" charset="-122"/>
                <a:cs typeface="SimSun" charset="-122"/>
              </a:rPr>
              <a:t>sem_t</a:t>
            </a:r>
            <a:r>
              <a:rPr lang="en-US" altLang="zh-CN" dirty="0">
                <a:latin typeface="SimSun" charset="-122"/>
                <a:ea typeface="SimSun" charset="-122"/>
                <a:cs typeface="SimSun" charset="-122"/>
              </a:rPr>
              <a:t> *</a:t>
            </a:r>
            <a:r>
              <a:rPr lang="en-US" altLang="zh-CN" dirty="0" err="1">
                <a:latin typeface="SimSun" charset="-122"/>
                <a:ea typeface="SimSun" charset="-122"/>
                <a:cs typeface="SimSun" charset="-122"/>
              </a:rPr>
              <a:t>sem</a:t>
            </a:r>
            <a:r>
              <a:rPr lang="en-US" altLang="zh-CN" dirty="0">
                <a:latin typeface="SimSun" charset="-122"/>
                <a:ea typeface="SimSun" charset="-122"/>
                <a:cs typeface="SimSun" charset="-122"/>
              </a:rPr>
              <a:t>);//</a:t>
            </a:r>
            <a:r>
              <a:rPr lang="zh-CN" altLang="en-US" dirty="0">
                <a:latin typeface="SimSun" charset="-122"/>
                <a:ea typeface="SimSun" charset="-122"/>
                <a:cs typeface="SimSun" charset="-122"/>
              </a:rPr>
              <a:t>功能同</a:t>
            </a:r>
            <a:r>
              <a:rPr lang="en-US" altLang="zh-CN" dirty="0" err="1">
                <a:latin typeface="SimSun" charset="-122"/>
                <a:ea typeface="SimSun" charset="-122"/>
                <a:cs typeface="SimSun" charset="-122"/>
              </a:rPr>
              <a:t>sem_wait</a:t>
            </a:r>
            <a:r>
              <a:rPr lang="en-US" altLang="zh-CN" dirty="0">
                <a:latin typeface="SimSun" charset="-122"/>
                <a:ea typeface="SimSun" charset="-122"/>
                <a:cs typeface="SimSun" charset="-122"/>
              </a:rPr>
              <a:t>()</a:t>
            </a:r>
            <a:r>
              <a:rPr lang="zh-CN" altLang="en-US" dirty="0">
                <a:latin typeface="SimSun" charset="-122"/>
                <a:ea typeface="SimSun" charset="-122"/>
                <a:cs typeface="SimSun" charset="-122"/>
              </a:rPr>
              <a:t>，但此函数不阻塞，若</a:t>
            </a:r>
            <a:r>
              <a:rPr lang="en-US" altLang="zh-CN" dirty="0" err="1">
                <a:latin typeface="SimSun" charset="-122"/>
                <a:ea typeface="SimSun" charset="-122"/>
                <a:cs typeface="SimSun" charset="-122"/>
              </a:rPr>
              <a:t>sem</a:t>
            </a:r>
            <a:r>
              <a:rPr lang="zh-CN" altLang="en-US" dirty="0">
                <a:latin typeface="SimSun" charset="-122"/>
                <a:ea typeface="SimSun" charset="-122"/>
                <a:cs typeface="SimSun" charset="-122"/>
              </a:rPr>
              <a:t>小于</a:t>
            </a:r>
            <a:r>
              <a:rPr lang="en-US" altLang="zh-CN" dirty="0">
                <a:latin typeface="SimSun" charset="-122"/>
                <a:ea typeface="SimSun" charset="-122"/>
                <a:cs typeface="SimSun" charset="-122"/>
              </a:rPr>
              <a:t>0</a:t>
            </a:r>
            <a:r>
              <a:rPr lang="zh-CN" altLang="en-US" dirty="0">
                <a:latin typeface="SimSun" charset="-122"/>
                <a:ea typeface="SimSun" charset="-122"/>
                <a:cs typeface="SimSun" charset="-122"/>
              </a:rPr>
              <a:t>，直接返回。</a:t>
            </a:r>
          </a:p>
          <a:p>
            <a:pPr marL="457200" indent="-457200">
              <a:lnSpc>
                <a:spcPct val="150000"/>
              </a:lnSpc>
              <a:buNone/>
            </a:pPr>
            <a:r>
              <a:rPr lang="zh-CN" altLang="en-US" dirty="0">
                <a:latin typeface="SimSun" charset="-122"/>
                <a:ea typeface="SimSun" charset="-122"/>
                <a:cs typeface="SimSun" charset="-122"/>
              </a:rPr>
              <a:t>返回值：成功返回0，错误返回-1，并设置errno 。</a:t>
            </a:r>
          </a:p>
        </p:txBody>
      </p:sp>
      <p:sp>
        <p:nvSpPr>
          <p:cNvPr id="3" name="标题 1"/>
          <p:cNvSpPr txBox="1">
            <a:spLocks/>
          </p:cNvSpPr>
          <p:nvPr/>
        </p:nvSpPr>
        <p:spPr>
          <a:xfrm>
            <a:off x="917711" y="956123"/>
            <a:ext cx="10662455" cy="132556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571500" indent="-571500">
              <a:buFont typeface="Wingdings" charset="2"/>
              <a:buChar char="u"/>
            </a:pPr>
            <a:r>
              <a:rPr kumimoji="1" lang="zh-CN" altLang="en-US" sz="3600" dirty="0">
                <a:latin typeface="SimHei" charset="-122"/>
                <a:ea typeface="SimHei" charset="-122"/>
                <a:cs typeface="SimHei" charset="-122"/>
              </a:rPr>
              <a:t>实验</a:t>
            </a:r>
            <a:r>
              <a:rPr kumimoji="1" lang="en-US" altLang="zh-CN" sz="3600" dirty="0">
                <a:latin typeface="SimHei" charset="-122"/>
                <a:ea typeface="SimHei" charset="-122"/>
                <a:cs typeface="SimHei" charset="-122"/>
              </a:rPr>
              <a:t>1-</a:t>
            </a:r>
            <a:r>
              <a:rPr kumimoji="1" lang="zh-CN" altLang="en-US" sz="3600" dirty="0">
                <a:latin typeface="SimHei" charset="-122"/>
                <a:ea typeface="SimHei" charset="-122"/>
                <a:cs typeface="SimHei" charset="-122"/>
              </a:rPr>
              <a:t>哲学家就餐问题的实现</a:t>
            </a:r>
            <a:r>
              <a:rPr kumimoji="1" lang="en-US" altLang="zh-CN" sz="3600" dirty="0">
                <a:latin typeface="SimHei" charset="-122"/>
                <a:ea typeface="SimHei" charset="-122"/>
                <a:cs typeface="SimHei" charset="-122"/>
              </a:rPr>
              <a:t>-</a:t>
            </a:r>
            <a:r>
              <a:rPr lang="en-US" altLang="zh-CN" sz="3600" dirty="0"/>
              <a:t> </a:t>
            </a:r>
            <a:r>
              <a:rPr kumimoji="1" lang="zh-CN" altLang="en-US" sz="3600" dirty="0">
                <a:latin typeface="SimHei" charset="-122"/>
                <a:ea typeface="SimHei" charset="-122"/>
                <a:cs typeface="SimHei" charset="-122"/>
              </a:rPr>
              <a:t>信号量</a:t>
            </a:r>
          </a:p>
        </p:txBody>
      </p:sp>
    </p:spTree>
    <p:extLst>
      <p:ext uri="{BB962C8B-B14F-4D97-AF65-F5344CB8AC3E}">
        <p14:creationId xmlns:p14="http://schemas.microsoft.com/office/powerpoint/2010/main" val="15071314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内容占位符 2"/>
          <p:cNvSpPr>
            <a:spLocks noGrp="1"/>
          </p:cNvSpPr>
          <p:nvPr>
            <p:ph idx="4294967295"/>
          </p:nvPr>
        </p:nvSpPr>
        <p:spPr>
          <a:xfrm>
            <a:off x="1557131" y="1731685"/>
            <a:ext cx="8912086" cy="5576888"/>
          </a:xfrm>
        </p:spPr>
        <p:txBody>
          <a:bodyPr/>
          <a:lstStyle/>
          <a:p>
            <a:pPr eaLnBrk="1" hangingPunct="1">
              <a:lnSpc>
                <a:spcPct val="150000"/>
              </a:lnSpc>
              <a:buFont typeface="Wingdings" charset="2"/>
              <a:buNone/>
            </a:pPr>
            <a:r>
              <a:rPr lang="en-US" altLang="zh-CN" dirty="0" err="1">
                <a:latin typeface="SimSun" charset="-122"/>
                <a:ea typeface="SimSun" charset="-122"/>
                <a:cs typeface="SimSun" charset="-122"/>
              </a:rPr>
              <a:t>sem_t</a:t>
            </a:r>
            <a:r>
              <a:rPr lang="en-US" altLang="zh-CN" dirty="0">
                <a:latin typeface="SimSun" charset="-122"/>
                <a:ea typeface="SimSun" charset="-122"/>
                <a:cs typeface="SimSun" charset="-122"/>
              </a:rPr>
              <a:t> </a:t>
            </a:r>
            <a:r>
              <a:rPr lang="en-US" altLang="zh-CN" dirty="0" err="1">
                <a:latin typeface="SimSun" charset="-122"/>
                <a:ea typeface="SimSun" charset="-122"/>
                <a:cs typeface="SimSun" charset="-122"/>
              </a:rPr>
              <a:t>sem</a:t>
            </a:r>
            <a:r>
              <a:rPr lang="en-US" altLang="zh-CN" dirty="0">
                <a:latin typeface="SimSun" charset="-122"/>
                <a:ea typeface="SimSun" charset="-122"/>
                <a:cs typeface="SimSun" charset="-122"/>
              </a:rPr>
              <a:t>;</a:t>
            </a:r>
          </a:p>
          <a:p>
            <a:pPr eaLnBrk="1" hangingPunct="1">
              <a:lnSpc>
                <a:spcPct val="150000"/>
              </a:lnSpc>
              <a:buFont typeface="Wingdings" charset="2"/>
              <a:buNone/>
            </a:pPr>
            <a:r>
              <a:rPr lang="en-US" altLang="zh-CN" dirty="0" err="1">
                <a:latin typeface="SimSun" charset="-122"/>
                <a:ea typeface="SimSun" charset="-122"/>
                <a:cs typeface="SimSun" charset="-122"/>
              </a:rPr>
              <a:t>sem_init</a:t>
            </a:r>
            <a:r>
              <a:rPr lang="en-US" altLang="zh-CN" dirty="0">
                <a:latin typeface="SimSun" charset="-122"/>
                <a:ea typeface="SimSun" charset="-122"/>
                <a:cs typeface="SimSun" charset="-122"/>
              </a:rPr>
              <a:t>(&amp;</a:t>
            </a:r>
            <a:r>
              <a:rPr lang="en-US" altLang="zh-CN" dirty="0" err="1">
                <a:latin typeface="SimSun" charset="-122"/>
                <a:ea typeface="SimSun" charset="-122"/>
                <a:cs typeface="SimSun" charset="-122"/>
              </a:rPr>
              <a:t>sem</a:t>
            </a:r>
            <a:r>
              <a:rPr lang="en-US" altLang="zh-CN" dirty="0">
                <a:latin typeface="SimSun" charset="-122"/>
                <a:ea typeface="SimSun" charset="-122"/>
                <a:cs typeface="SimSun" charset="-122"/>
              </a:rPr>
              <a:t>, 0, 1);//</a:t>
            </a:r>
            <a:r>
              <a:rPr lang="zh-CN" altLang="en-US" dirty="0">
                <a:latin typeface="SimSun" charset="-122"/>
                <a:ea typeface="SimSun" charset="-122"/>
                <a:cs typeface="SimSun" charset="-122"/>
              </a:rPr>
              <a:t>初始化一个值为</a:t>
            </a:r>
            <a:r>
              <a:rPr lang="en-US" altLang="zh-CN" dirty="0">
                <a:latin typeface="SimSun" charset="-122"/>
                <a:ea typeface="SimSun" charset="-122"/>
                <a:cs typeface="SimSun" charset="-122"/>
              </a:rPr>
              <a:t>1</a:t>
            </a:r>
            <a:r>
              <a:rPr lang="zh-CN" altLang="en-US" dirty="0">
                <a:latin typeface="SimSun" charset="-122"/>
                <a:ea typeface="SimSun" charset="-122"/>
                <a:cs typeface="SimSun" charset="-122"/>
              </a:rPr>
              <a:t>的信号量</a:t>
            </a:r>
            <a:endParaRPr lang="en-US" altLang="zh-CN" dirty="0">
              <a:latin typeface="SimSun" charset="-122"/>
              <a:ea typeface="SimSun" charset="-122"/>
              <a:cs typeface="SimSun" charset="-122"/>
            </a:endParaRPr>
          </a:p>
          <a:p>
            <a:pPr eaLnBrk="1" hangingPunct="1">
              <a:lnSpc>
                <a:spcPct val="150000"/>
              </a:lnSpc>
              <a:buFont typeface="Wingdings" charset="2"/>
              <a:buNone/>
            </a:pPr>
            <a:r>
              <a:rPr lang="en-US" altLang="zh-CN" dirty="0" err="1">
                <a:latin typeface="SimSun" charset="-122"/>
                <a:ea typeface="SimSun" charset="-122"/>
                <a:cs typeface="SimSun" charset="-122"/>
              </a:rPr>
              <a:t>sem_wait</a:t>
            </a:r>
            <a:r>
              <a:rPr lang="en-US" altLang="zh-CN" dirty="0">
                <a:latin typeface="SimSun" charset="-122"/>
                <a:ea typeface="SimSun" charset="-122"/>
                <a:cs typeface="SimSun" charset="-122"/>
              </a:rPr>
              <a:t>(&amp;</a:t>
            </a:r>
            <a:r>
              <a:rPr lang="en-US" altLang="zh-CN" dirty="0" err="1">
                <a:latin typeface="SimSun" charset="-122"/>
                <a:ea typeface="SimSun" charset="-122"/>
                <a:cs typeface="SimSun" charset="-122"/>
              </a:rPr>
              <a:t>sem</a:t>
            </a:r>
            <a:r>
              <a:rPr lang="en-US" altLang="zh-CN" dirty="0">
                <a:latin typeface="SimSun" charset="-122"/>
                <a:ea typeface="SimSun" charset="-122"/>
                <a:cs typeface="SimSun" charset="-122"/>
              </a:rPr>
              <a:t>);//</a:t>
            </a:r>
            <a:r>
              <a:rPr lang="zh-CN" altLang="en-US" dirty="0">
                <a:latin typeface="SimSun" charset="-122"/>
                <a:ea typeface="SimSun" charset="-122"/>
                <a:cs typeface="SimSun" charset="-122"/>
              </a:rPr>
              <a:t>获取信号量，相当于</a:t>
            </a:r>
            <a:r>
              <a:rPr lang="en-US" altLang="zh-CN" dirty="0">
                <a:latin typeface="SimSun" charset="-122"/>
                <a:ea typeface="SimSun" charset="-122"/>
                <a:cs typeface="SimSun" charset="-122"/>
              </a:rPr>
              <a:t>P</a:t>
            </a:r>
            <a:r>
              <a:rPr lang="zh-CN" altLang="en-US" dirty="0">
                <a:latin typeface="SimSun" charset="-122"/>
                <a:ea typeface="SimSun" charset="-122"/>
                <a:cs typeface="SimSun" charset="-122"/>
              </a:rPr>
              <a:t>操作</a:t>
            </a:r>
            <a:endParaRPr lang="en-US" altLang="zh-CN" dirty="0">
              <a:latin typeface="SimSun" charset="-122"/>
              <a:ea typeface="SimSun" charset="-122"/>
              <a:cs typeface="SimSun" charset="-122"/>
            </a:endParaRPr>
          </a:p>
          <a:p>
            <a:pPr eaLnBrk="1" hangingPunct="1">
              <a:lnSpc>
                <a:spcPct val="150000"/>
              </a:lnSpc>
              <a:buFont typeface="Wingdings" charset="2"/>
              <a:buNone/>
            </a:pPr>
            <a:r>
              <a:rPr lang="en-US" altLang="zh-CN" dirty="0">
                <a:latin typeface="SimSun" charset="-122"/>
                <a:ea typeface="SimSun" charset="-122"/>
                <a:cs typeface="SimSun" charset="-122"/>
              </a:rPr>
              <a:t>//do </a:t>
            </a:r>
            <a:r>
              <a:rPr lang="en-US" altLang="zh-CN" dirty="0" err="1">
                <a:latin typeface="SimSun" charset="-122"/>
                <a:ea typeface="SimSun" charset="-122"/>
                <a:cs typeface="SimSun" charset="-122"/>
              </a:rPr>
              <a:t>somthing</a:t>
            </a:r>
            <a:endParaRPr lang="en-US" altLang="zh-CN" dirty="0">
              <a:latin typeface="SimSun" charset="-122"/>
              <a:ea typeface="SimSun" charset="-122"/>
              <a:cs typeface="SimSun" charset="-122"/>
            </a:endParaRPr>
          </a:p>
          <a:p>
            <a:pPr eaLnBrk="1" hangingPunct="1">
              <a:lnSpc>
                <a:spcPct val="150000"/>
              </a:lnSpc>
              <a:buFont typeface="Wingdings" charset="2"/>
              <a:buNone/>
            </a:pPr>
            <a:r>
              <a:rPr lang="en-US" altLang="zh-CN" dirty="0" err="1">
                <a:latin typeface="SimSun" charset="-122"/>
                <a:ea typeface="SimSun" charset="-122"/>
                <a:cs typeface="SimSun" charset="-122"/>
              </a:rPr>
              <a:t>sem_post</a:t>
            </a:r>
            <a:r>
              <a:rPr lang="en-US" altLang="zh-CN" dirty="0">
                <a:latin typeface="SimSun" charset="-122"/>
                <a:ea typeface="SimSun" charset="-122"/>
                <a:cs typeface="SimSun" charset="-122"/>
              </a:rPr>
              <a:t>(&amp;</a:t>
            </a:r>
            <a:r>
              <a:rPr lang="en-US" altLang="zh-CN" dirty="0" err="1">
                <a:latin typeface="SimSun" charset="-122"/>
                <a:ea typeface="SimSun" charset="-122"/>
                <a:cs typeface="SimSun" charset="-122"/>
              </a:rPr>
              <a:t>sem</a:t>
            </a:r>
            <a:r>
              <a:rPr lang="en-US" altLang="zh-CN" dirty="0">
                <a:latin typeface="SimSun" charset="-122"/>
                <a:ea typeface="SimSun" charset="-122"/>
                <a:cs typeface="SimSun" charset="-122"/>
              </a:rPr>
              <a:t>);//</a:t>
            </a:r>
            <a:r>
              <a:rPr lang="zh-CN" altLang="en-US" dirty="0">
                <a:latin typeface="SimSun" charset="-122"/>
                <a:ea typeface="SimSun" charset="-122"/>
                <a:cs typeface="SimSun" charset="-122"/>
              </a:rPr>
              <a:t>释放信号量，相当于</a:t>
            </a:r>
            <a:r>
              <a:rPr lang="en-US" altLang="zh-CN" dirty="0">
                <a:latin typeface="SimSun" charset="-122"/>
                <a:ea typeface="SimSun" charset="-122"/>
                <a:cs typeface="SimSun" charset="-122"/>
              </a:rPr>
              <a:t>V</a:t>
            </a:r>
            <a:r>
              <a:rPr lang="zh-CN" altLang="en-US" dirty="0">
                <a:latin typeface="SimSun" charset="-122"/>
                <a:ea typeface="SimSun" charset="-122"/>
                <a:cs typeface="SimSun" charset="-122"/>
              </a:rPr>
              <a:t>操作</a:t>
            </a:r>
            <a:endParaRPr lang="en-US" altLang="zh-CN" dirty="0">
              <a:latin typeface="SimSun" charset="-122"/>
              <a:ea typeface="SimSun" charset="-122"/>
              <a:cs typeface="SimSun" charset="-122"/>
            </a:endParaRPr>
          </a:p>
          <a:p>
            <a:pPr eaLnBrk="1" hangingPunct="1">
              <a:lnSpc>
                <a:spcPct val="150000"/>
              </a:lnSpc>
              <a:buFont typeface="Wingdings" charset="2"/>
              <a:buNone/>
            </a:pPr>
            <a:r>
              <a:rPr lang="en-US" altLang="zh-CN" dirty="0" err="1">
                <a:latin typeface="SimSun" charset="-122"/>
                <a:ea typeface="SimSun" charset="-122"/>
                <a:cs typeface="SimSun" charset="-122"/>
              </a:rPr>
              <a:t>sem_destroy</a:t>
            </a:r>
            <a:r>
              <a:rPr lang="en-US" altLang="zh-CN" dirty="0">
                <a:latin typeface="SimSun" charset="-122"/>
                <a:ea typeface="SimSun" charset="-122"/>
                <a:cs typeface="SimSun" charset="-122"/>
              </a:rPr>
              <a:t>(&amp;</a:t>
            </a:r>
            <a:r>
              <a:rPr lang="en-US" altLang="zh-CN" dirty="0" err="1">
                <a:latin typeface="SimSun" charset="-122"/>
                <a:ea typeface="SimSun" charset="-122"/>
                <a:cs typeface="SimSun" charset="-122"/>
              </a:rPr>
              <a:t>sem</a:t>
            </a:r>
            <a:r>
              <a:rPr lang="en-US" altLang="zh-CN" dirty="0">
                <a:latin typeface="SimSun" charset="-122"/>
                <a:ea typeface="SimSun" charset="-122"/>
                <a:cs typeface="SimSun" charset="-122"/>
              </a:rPr>
              <a:t>);//</a:t>
            </a:r>
            <a:r>
              <a:rPr lang="zh-CN" altLang="en-US" dirty="0">
                <a:latin typeface="SimSun" charset="-122"/>
                <a:ea typeface="SimSun" charset="-122"/>
                <a:cs typeface="SimSun" charset="-122"/>
              </a:rPr>
              <a:t>销毁一个无名信号量</a:t>
            </a:r>
          </a:p>
        </p:txBody>
      </p:sp>
      <p:sp>
        <p:nvSpPr>
          <p:cNvPr id="3" name="标题 1"/>
          <p:cNvSpPr txBox="1">
            <a:spLocks/>
          </p:cNvSpPr>
          <p:nvPr/>
        </p:nvSpPr>
        <p:spPr>
          <a:xfrm>
            <a:off x="917711" y="956123"/>
            <a:ext cx="10662455" cy="132556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571500" indent="-571500">
              <a:buFont typeface="Wingdings" charset="2"/>
              <a:buChar char="u"/>
            </a:pPr>
            <a:r>
              <a:rPr kumimoji="1" lang="zh-CN" altLang="en-US" sz="3600" dirty="0">
                <a:latin typeface="SimHei" charset="-122"/>
                <a:ea typeface="SimHei" charset="-122"/>
                <a:cs typeface="SimHei" charset="-122"/>
              </a:rPr>
              <a:t>实验</a:t>
            </a:r>
            <a:r>
              <a:rPr kumimoji="1" lang="en-US" altLang="zh-CN" sz="3600" dirty="0">
                <a:latin typeface="SimHei" charset="-122"/>
                <a:ea typeface="SimHei" charset="-122"/>
                <a:cs typeface="SimHei" charset="-122"/>
              </a:rPr>
              <a:t>1-</a:t>
            </a:r>
            <a:r>
              <a:rPr kumimoji="1" lang="zh-CN" altLang="en-US" sz="3600" dirty="0">
                <a:latin typeface="SimHei" charset="-122"/>
                <a:ea typeface="SimHei" charset="-122"/>
                <a:cs typeface="SimHei" charset="-122"/>
              </a:rPr>
              <a:t>哲学家就餐问题的实现</a:t>
            </a:r>
            <a:r>
              <a:rPr kumimoji="1" lang="en-US" altLang="zh-CN" sz="3600" dirty="0">
                <a:latin typeface="SimHei" charset="-122"/>
                <a:ea typeface="SimHei" charset="-122"/>
                <a:cs typeface="SimHei" charset="-122"/>
              </a:rPr>
              <a:t>-</a:t>
            </a:r>
            <a:r>
              <a:rPr lang="en-US" altLang="zh-CN" sz="3600" dirty="0"/>
              <a:t> </a:t>
            </a:r>
            <a:r>
              <a:rPr kumimoji="1" lang="zh-CN" altLang="en-US" sz="3600" dirty="0">
                <a:latin typeface="SimHei" charset="-122"/>
                <a:ea typeface="SimHei" charset="-122"/>
                <a:cs typeface="SimHei" charset="-122"/>
              </a:rPr>
              <a:t>信号量示例</a:t>
            </a:r>
          </a:p>
        </p:txBody>
      </p:sp>
    </p:spTree>
    <p:extLst>
      <p:ext uri="{BB962C8B-B14F-4D97-AF65-F5344CB8AC3E}">
        <p14:creationId xmlns:p14="http://schemas.microsoft.com/office/powerpoint/2010/main" val="7880083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txBox="1">
            <a:spLocks/>
          </p:cNvSpPr>
          <p:nvPr/>
        </p:nvSpPr>
        <p:spPr>
          <a:xfrm>
            <a:off x="917711" y="956123"/>
            <a:ext cx="10662455" cy="132556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571500" indent="-571500">
              <a:buFont typeface="Wingdings" charset="2"/>
              <a:buChar char="u"/>
            </a:pPr>
            <a:r>
              <a:rPr kumimoji="1" lang="zh-CN" altLang="en-US" sz="3600" dirty="0">
                <a:latin typeface="SimHei" charset="-122"/>
                <a:ea typeface="SimHei" charset="-122"/>
                <a:cs typeface="SimHei" charset="-122"/>
              </a:rPr>
              <a:t>实验</a:t>
            </a:r>
            <a:r>
              <a:rPr kumimoji="1" lang="en-US" altLang="zh-CN" sz="3600" dirty="0">
                <a:latin typeface="SimHei" charset="-122"/>
                <a:ea typeface="SimHei" charset="-122"/>
                <a:cs typeface="SimHei" charset="-122"/>
              </a:rPr>
              <a:t>1-</a:t>
            </a:r>
            <a:r>
              <a:rPr kumimoji="1" lang="zh-CN" altLang="en-US" sz="3600" dirty="0">
                <a:latin typeface="SimHei" charset="-122"/>
                <a:ea typeface="SimHei" charset="-122"/>
                <a:cs typeface="SimHei" charset="-122"/>
              </a:rPr>
              <a:t>哲学家就餐问题的实现</a:t>
            </a:r>
            <a:r>
              <a:rPr kumimoji="1" lang="en-US" altLang="zh-CN" sz="3600" dirty="0">
                <a:latin typeface="SimHei" charset="-122"/>
                <a:ea typeface="SimHei" charset="-122"/>
                <a:cs typeface="SimHei" charset="-122"/>
              </a:rPr>
              <a:t>-</a:t>
            </a:r>
            <a:r>
              <a:rPr lang="en-US" altLang="zh-CN" sz="3600" dirty="0"/>
              <a:t> </a:t>
            </a:r>
            <a:r>
              <a:rPr kumimoji="1" lang="zh-CN" altLang="en-US" sz="3600" dirty="0">
                <a:latin typeface="SimHei" charset="-122"/>
                <a:ea typeface="SimHei" charset="-122"/>
                <a:cs typeface="SimHei" charset="-122"/>
              </a:rPr>
              <a:t>加锁和</a:t>
            </a:r>
            <a:r>
              <a:rPr kumimoji="1" lang="en-US" altLang="zh-CN" sz="3600" dirty="0">
                <a:latin typeface="SimHei" charset="-122"/>
                <a:ea typeface="SimHei" charset="-122"/>
                <a:cs typeface="SimHei" charset="-122"/>
              </a:rPr>
              <a:t>P/V</a:t>
            </a:r>
            <a:r>
              <a:rPr kumimoji="1" lang="zh-CN" altLang="en-US" sz="3600" dirty="0">
                <a:latin typeface="SimHei" charset="-122"/>
                <a:ea typeface="SimHei" charset="-122"/>
                <a:cs typeface="SimHei" charset="-122"/>
              </a:rPr>
              <a:t>操作</a:t>
            </a:r>
          </a:p>
        </p:txBody>
      </p:sp>
      <p:sp>
        <p:nvSpPr>
          <p:cNvPr id="4" name="内容占位符 2"/>
          <p:cNvSpPr txBox="1">
            <a:spLocks/>
          </p:cNvSpPr>
          <p:nvPr/>
        </p:nvSpPr>
        <p:spPr>
          <a:xfrm>
            <a:off x="1486792" y="1745753"/>
            <a:ext cx="8912086" cy="557688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50000"/>
              </a:lnSpc>
              <a:buFont typeface="Wingdings" charset="2"/>
              <a:buNone/>
            </a:pPr>
            <a:r>
              <a:rPr lang="en-US" altLang="zh-CN" dirty="0">
                <a:latin typeface="Songti SC" panose="02010600040101010101" pitchFamily="2" charset="-122"/>
                <a:ea typeface="Songti SC" panose="02010600040101010101" pitchFamily="2" charset="-122"/>
              </a:rPr>
              <a:t>1</a:t>
            </a:r>
            <a:r>
              <a:rPr lang="zh-CN" altLang="en-US" dirty="0">
                <a:latin typeface="Songti SC" panose="02010600040101010101" pitchFamily="2" charset="-122"/>
                <a:ea typeface="Songti SC" panose="02010600040101010101" pitchFamily="2" charset="-122"/>
              </a:rPr>
              <a:t>）加锁操作在临界资源已经被占用的情况下，仍要循环测试锁的状态，这将耗费大量的</a:t>
            </a:r>
            <a:r>
              <a:rPr lang="en-US" altLang="zh-CN" dirty="0">
                <a:latin typeface="Songti SC" panose="02010600040101010101" pitchFamily="2" charset="-122"/>
                <a:ea typeface="Songti SC" panose="02010600040101010101" pitchFamily="2" charset="-122"/>
              </a:rPr>
              <a:t>CPU</a:t>
            </a:r>
            <a:r>
              <a:rPr lang="zh-CN" altLang="en-US" dirty="0">
                <a:latin typeface="Songti SC" panose="02010600040101010101" pitchFamily="2" charset="-122"/>
                <a:ea typeface="Songti SC" panose="02010600040101010101" pitchFamily="2" charset="-122"/>
              </a:rPr>
              <a:t>时间 </a:t>
            </a:r>
            <a:endParaRPr lang="en-US" altLang="zh-CN" dirty="0">
              <a:latin typeface="Songti SC" panose="02010600040101010101" pitchFamily="2" charset="-122"/>
              <a:ea typeface="Songti SC" panose="02010600040101010101" pitchFamily="2" charset="-122"/>
            </a:endParaRPr>
          </a:p>
          <a:p>
            <a:pPr>
              <a:lnSpc>
                <a:spcPct val="150000"/>
              </a:lnSpc>
              <a:buFont typeface="Wingdings" charset="2"/>
              <a:buNone/>
            </a:pPr>
            <a:r>
              <a:rPr lang="en-US" altLang="zh-CN" dirty="0">
                <a:latin typeface="Songti SC" panose="02010600040101010101" pitchFamily="2" charset="-122"/>
                <a:ea typeface="Songti SC" panose="02010600040101010101" pitchFamily="2" charset="-122"/>
              </a:rPr>
              <a:t>2</a:t>
            </a:r>
            <a:r>
              <a:rPr lang="zh-CN" altLang="en-US" dirty="0">
                <a:latin typeface="Songti SC" panose="02010600040101010101" pitchFamily="2" charset="-122"/>
                <a:ea typeface="Songti SC" panose="02010600040101010101" pitchFamily="2" charset="-122"/>
              </a:rPr>
              <a:t>）使用加锁法实现互斥时，有可能在进程使用临界区时造成不公平现象（即是某个进程一直占有临界区 ，其他进程永远无法使用）</a:t>
            </a:r>
            <a:endParaRPr lang="zh-CN" altLang="en-US" dirty="0">
              <a:latin typeface="Songti SC" panose="02010600040101010101" pitchFamily="2" charset="-122"/>
              <a:ea typeface="Songti SC" panose="02010600040101010101" pitchFamily="2" charset="-122"/>
              <a:cs typeface="SimSun" charset="-122"/>
            </a:endParaRPr>
          </a:p>
        </p:txBody>
      </p:sp>
    </p:spTree>
    <p:extLst>
      <p:ext uri="{BB962C8B-B14F-4D97-AF65-F5344CB8AC3E}">
        <p14:creationId xmlns:p14="http://schemas.microsoft.com/office/powerpoint/2010/main" val="14607683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26959" y="952590"/>
            <a:ext cx="10515600" cy="1325563"/>
          </a:xfrm>
        </p:spPr>
        <p:txBody>
          <a:bodyPr>
            <a:normAutofit/>
          </a:bodyPr>
          <a:lstStyle/>
          <a:p>
            <a:pPr marL="571500" indent="-571500">
              <a:buFont typeface="Wingdings" charset="2"/>
              <a:buChar char="u"/>
            </a:pPr>
            <a:r>
              <a:rPr kumimoji="1" lang="zh-CN" altLang="en-US" sz="3600" dirty="0">
                <a:latin typeface="SimHei" charset="-122"/>
                <a:ea typeface="SimHei" charset="-122"/>
                <a:cs typeface="SimHei" charset="-122"/>
              </a:rPr>
              <a:t>实验内容安排</a:t>
            </a:r>
          </a:p>
        </p:txBody>
      </p:sp>
      <p:sp>
        <p:nvSpPr>
          <p:cNvPr id="3" name="内容占位符 2"/>
          <p:cNvSpPr>
            <a:spLocks noGrp="1"/>
          </p:cNvSpPr>
          <p:nvPr>
            <p:ph idx="1"/>
          </p:nvPr>
        </p:nvSpPr>
        <p:spPr>
          <a:xfrm>
            <a:off x="2054087" y="1641093"/>
            <a:ext cx="10143095" cy="4351338"/>
          </a:xfrm>
        </p:spPr>
        <p:txBody>
          <a:bodyPr>
            <a:noAutofit/>
          </a:bodyPr>
          <a:lstStyle/>
          <a:p>
            <a:pPr>
              <a:lnSpc>
                <a:spcPct val="150000"/>
              </a:lnSpc>
            </a:pPr>
            <a:r>
              <a:rPr lang="zh-CN" altLang="en-US" b="1" dirty="0">
                <a:latin typeface="SimSun" charset="-122"/>
                <a:ea typeface="SimSun" charset="-122"/>
                <a:cs typeface="SimSun" charset="-122"/>
              </a:rPr>
              <a:t>实验一 进程（线程）同步与互斥的经典问题</a:t>
            </a:r>
            <a:endParaRPr lang="en-US" altLang="zh-CN" b="1" dirty="0">
              <a:latin typeface="SimSun" charset="-122"/>
              <a:ea typeface="SimSun" charset="-122"/>
              <a:cs typeface="SimSun" charset="-122"/>
            </a:endParaRPr>
          </a:p>
          <a:p>
            <a:pPr lvl="1">
              <a:lnSpc>
                <a:spcPct val="150000"/>
              </a:lnSpc>
            </a:pPr>
            <a:r>
              <a:rPr lang="en-US" altLang="zh-CN" sz="2800" dirty="0">
                <a:latin typeface="SimSun" charset="-122"/>
                <a:ea typeface="SimSun" charset="-122"/>
                <a:cs typeface="SimSun" charset="-122"/>
              </a:rPr>
              <a:t>1.</a:t>
            </a:r>
            <a:r>
              <a:rPr lang="zh-CN" altLang="en-US" sz="2800" dirty="0">
                <a:latin typeface="SimSun" charset="-122"/>
                <a:ea typeface="SimSun" charset="-122"/>
                <a:cs typeface="SimSun" charset="-122"/>
              </a:rPr>
              <a:t> 哲学家就餐问题的实现</a:t>
            </a:r>
            <a:endParaRPr lang="en-US" altLang="zh-CN" sz="2800" dirty="0">
              <a:latin typeface="SimSun" charset="-122"/>
              <a:ea typeface="SimSun" charset="-122"/>
              <a:cs typeface="SimSun" charset="-122"/>
            </a:endParaRPr>
          </a:p>
          <a:p>
            <a:pPr lvl="1">
              <a:lnSpc>
                <a:spcPct val="150000"/>
              </a:lnSpc>
            </a:pPr>
            <a:r>
              <a:rPr lang="en-US" altLang="zh-CN" sz="2800" dirty="0">
                <a:latin typeface="SimSun" charset="-122"/>
                <a:ea typeface="SimSun" charset="-122"/>
                <a:cs typeface="SimSun" charset="-122"/>
              </a:rPr>
              <a:t>2.</a:t>
            </a:r>
            <a:r>
              <a:rPr lang="zh-CN" altLang="en-US" sz="2800" dirty="0">
                <a:latin typeface="SimSun" charset="-122"/>
                <a:ea typeface="SimSun" charset="-122"/>
                <a:cs typeface="SimSun" charset="-122"/>
              </a:rPr>
              <a:t> 生产者消费者问题实现</a:t>
            </a:r>
            <a:endParaRPr lang="en-US" altLang="zh-CN" sz="2800" dirty="0">
              <a:latin typeface="SimSun" charset="-122"/>
              <a:ea typeface="SimSun" charset="-122"/>
              <a:cs typeface="SimSun" charset="-122"/>
            </a:endParaRPr>
          </a:p>
        </p:txBody>
      </p:sp>
      <p:pic>
        <p:nvPicPr>
          <p:cNvPr id="4" name="图片 3"/>
          <p:cNvPicPr>
            <a:picLocks noChangeAspect="1"/>
          </p:cNvPicPr>
          <p:nvPr/>
        </p:nvPicPr>
        <p:blipFill>
          <a:blip r:embed="rId3"/>
          <a:stretch>
            <a:fillRect/>
          </a:stretch>
        </p:blipFill>
        <p:spPr>
          <a:xfrm>
            <a:off x="155437" y="180561"/>
            <a:ext cx="3797300" cy="533400"/>
          </a:xfrm>
          <a:prstGeom prst="rect">
            <a:avLst/>
          </a:prstGeom>
        </p:spPr>
      </p:pic>
    </p:spTree>
    <p:extLst>
      <p:ext uri="{BB962C8B-B14F-4D97-AF65-F5344CB8AC3E}">
        <p14:creationId xmlns:p14="http://schemas.microsoft.com/office/powerpoint/2010/main" val="1637937315"/>
      </p:ext>
    </p:extLst>
  </p:cSld>
  <p:clrMapOvr>
    <a:masterClrMapping/>
  </p:clrMapOvr>
  <mc:AlternateContent xmlns:mc="http://schemas.openxmlformats.org/markup-compatibility/2006" xmlns:p14="http://schemas.microsoft.com/office/powerpoint/2010/main">
    <mc:Choice Requires="p14">
      <p:transition spd="slow" p14:dur="2000" advTm="2488"/>
    </mc:Choice>
    <mc:Fallback xmlns="">
      <p:transition spd="slow" advTm="2488"/>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a:spLocks/>
          </p:cNvSpPr>
          <p:nvPr/>
        </p:nvSpPr>
        <p:spPr>
          <a:xfrm>
            <a:off x="323045" y="942182"/>
            <a:ext cx="10662455" cy="132556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571500" indent="-571500">
              <a:buFont typeface="Wingdings" charset="2"/>
              <a:buChar char="u"/>
            </a:pPr>
            <a:r>
              <a:rPr kumimoji="1" lang="zh-CN" altLang="en-US" sz="3600" dirty="0">
                <a:latin typeface="SimHei" charset="-122"/>
                <a:ea typeface="SimHei" charset="-122"/>
                <a:cs typeface="SimHei" charset="-122"/>
              </a:rPr>
              <a:t>实验</a:t>
            </a:r>
            <a:r>
              <a:rPr kumimoji="1" lang="en-US" altLang="zh-CN" sz="3600" dirty="0">
                <a:latin typeface="SimHei" charset="-122"/>
                <a:ea typeface="SimHei" charset="-122"/>
                <a:cs typeface="SimHei" charset="-122"/>
              </a:rPr>
              <a:t>1-</a:t>
            </a:r>
            <a:r>
              <a:rPr kumimoji="1" lang="zh-CN" altLang="en-US" sz="3600" dirty="0">
                <a:latin typeface="SimHei" charset="-122"/>
                <a:ea typeface="SimHei" charset="-122"/>
                <a:cs typeface="SimHei" charset="-122"/>
              </a:rPr>
              <a:t>主程序流程</a:t>
            </a:r>
            <a:endParaRPr kumimoji="1" lang="en-US" altLang="zh-CN" sz="3600" dirty="0">
              <a:latin typeface="SimHei" charset="-122"/>
              <a:ea typeface="SimHei" charset="-122"/>
              <a:cs typeface="SimHei" charset="-122"/>
            </a:endParaRPr>
          </a:p>
          <a:p>
            <a:r>
              <a:rPr kumimoji="1" lang="zh-CN" altLang="en-US" sz="3600" dirty="0">
                <a:latin typeface="SimHei" charset="-122"/>
                <a:ea typeface="SimHei" charset="-122"/>
                <a:cs typeface="SimHei" charset="-122"/>
              </a:rPr>
              <a:t>（</a:t>
            </a:r>
            <a:r>
              <a:rPr kumimoji="1" lang="en-US" altLang="zh-CN" sz="3600" dirty="0">
                <a:latin typeface="SimHei" charset="-122"/>
                <a:ea typeface="SimHei" charset="-122"/>
                <a:cs typeface="SimHei" charset="-122"/>
              </a:rPr>
              <a:t>MAIN</a:t>
            </a:r>
            <a:r>
              <a:rPr kumimoji="1" lang="zh-CN" altLang="en-US" sz="3600" dirty="0">
                <a:latin typeface="SimHei" charset="-122"/>
                <a:ea typeface="SimHei" charset="-122"/>
                <a:cs typeface="SimHei" charset="-122"/>
              </a:rPr>
              <a:t>函数）</a:t>
            </a:r>
            <a:endParaRPr kumimoji="1" lang="en-US" altLang="zh-CN" sz="3600" dirty="0">
              <a:latin typeface="SimHei" charset="-122"/>
              <a:ea typeface="SimHei" charset="-122"/>
              <a:cs typeface="SimHei" charset="-122"/>
            </a:endParaRPr>
          </a:p>
          <a:p>
            <a:pPr marL="571500" indent="-571500">
              <a:buFont typeface="Wingdings" charset="2"/>
              <a:buChar char="u"/>
            </a:pPr>
            <a:endParaRPr kumimoji="1" lang="zh-CN" altLang="en-US" sz="3600" dirty="0">
              <a:latin typeface="SimHei" charset="-122"/>
              <a:ea typeface="SimHei" charset="-122"/>
              <a:cs typeface="SimHei" charset="-122"/>
            </a:endParaRPr>
          </a:p>
        </p:txBody>
      </p:sp>
      <p:sp>
        <p:nvSpPr>
          <p:cNvPr id="29" name="流程图: 可选过程 4">
            <a:extLst>
              <a:ext uri="{FF2B5EF4-FFF2-40B4-BE49-F238E27FC236}">
                <a16:creationId xmlns:a16="http://schemas.microsoft.com/office/drawing/2014/main" id="{F3924459-B9B4-B744-BD59-A3C980D5D1C2}"/>
              </a:ext>
            </a:extLst>
          </p:cNvPr>
          <p:cNvSpPr/>
          <p:nvPr/>
        </p:nvSpPr>
        <p:spPr>
          <a:xfrm>
            <a:off x="5656263" y="1055688"/>
            <a:ext cx="3743325" cy="388937"/>
          </a:xfrm>
          <a:prstGeom prst="flowChartAlternateProcess">
            <a:avLst/>
          </a:prstGeom>
          <a:ln/>
        </p:spPr>
        <p:style>
          <a:lnRef idx="2">
            <a:schemeClr val="dk1"/>
          </a:lnRef>
          <a:fillRef idx="1">
            <a:schemeClr val="lt1"/>
          </a:fillRef>
          <a:effectRef idx="0">
            <a:schemeClr val="dk1"/>
          </a:effectRef>
          <a:fontRef idx="minor">
            <a:schemeClr val="dk1"/>
          </a:fontRef>
        </p:style>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400">
                <a:ea typeface="黑体" panose="02010609060101010101" pitchFamily="49" charset="-122"/>
              </a:rPr>
              <a:t>开始</a:t>
            </a:r>
          </a:p>
        </p:txBody>
      </p:sp>
      <p:sp>
        <p:nvSpPr>
          <p:cNvPr id="30" name="流程图: 过程 6">
            <a:extLst>
              <a:ext uri="{FF2B5EF4-FFF2-40B4-BE49-F238E27FC236}">
                <a16:creationId xmlns:a16="http://schemas.microsoft.com/office/drawing/2014/main" id="{E564CC8C-8172-0646-B237-45EEA2BDE27B}"/>
              </a:ext>
            </a:extLst>
          </p:cNvPr>
          <p:cNvSpPr/>
          <p:nvPr/>
        </p:nvSpPr>
        <p:spPr bwMode="auto">
          <a:xfrm>
            <a:off x="5656263" y="2019300"/>
            <a:ext cx="3754437" cy="674688"/>
          </a:xfrm>
          <a:prstGeom prst="flowChartProcess">
            <a:avLst/>
          </a:prstGeom>
          <a:ln/>
        </p:spPr>
        <p:style>
          <a:lnRef idx="2">
            <a:schemeClr val="dk1"/>
          </a:lnRef>
          <a:fillRef idx="1">
            <a:schemeClr val="lt1"/>
          </a:fillRef>
          <a:effectRef idx="0">
            <a:schemeClr val="dk1"/>
          </a:effectRef>
          <a:fontRef idx="minor">
            <a:schemeClr val="dk1"/>
          </a:fontRef>
        </p:style>
        <p:txBody>
          <a:bodyPr anchor="ctr"/>
          <a:lstStyle/>
          <a:p>
            <a:pPr algn="ctr" eaLnBrk="1" hangingPunct="1">
              <a:defRPr/>
            </a:pPr>
            <a:r>
              <a:rPr lang="zh-CN" altLang="en-US" sz="2400" dirty="0">
                <a:solidFill>
                  <a:schemeClr val="tx1"/>
                </a:solidFill>
              </a:rPr>
              <a:t>初始化</a:t>
            </a:r>
          </a:p>
        </p:txBody>
      </p:sp>
      <p:cxnSp>
        <p:nvCxnSpPr>
          <p:cNvPr id="31" name="直接箭头连接符 8">
            <a:extLst>
              <a:ext uri="{FF2B5EF4-FFF2-40B4-BE49-F238E27FC236}">
                <a16:creationId xmlns:a16="http://schemas.microsoft.com/office/drawing/2014/main" id="{B174092A-3253-A44E-AEEC-A12C8B56791D}"/>
              </a:ext>
            </a:extLst>
          </p:cNvPr>
          <p:cNvCxnSpPr>
            <a:cxnSpLocks/>
            <a:endCxn id="30" idx="0"/>
          </p:cNvCxnSpPr>
          <p:nvPr/>
        </p:nvCxnSpPr>
        <p:spPr bwMode="auto">
          <a:xfrm>
            <a:off x="7527925" y="1444625"/>
            <a:ext cx="4763" cy="574675"/>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sp>
        <p:nvSpPr>
          <p:cNvPr id="32" name="流程图: 过程 47">
            <a:extLst>
              <a:ext uri="{FF2B5EF4-FFF2-40B4-BE49-F238E27FC236}">
                <a16:creationId xmlns:a16="http://schemas.microsoft.com/office/drawing/2014/main" id="{2EA9E2F8-39CB-7942-A4C0-2CE29274EC0E}"/>
              </a:ext>
            </a:extLst>
          </p:cNvPr>
          <p:cNvSpPr/>
          <p:nvPr/>
        </p:nvSpPr>
        <p:spPr bwMode="auto">
          <a:xfrm>
            <a:off x="5659438" y="3268663"/>
            <a:ext cx="3756025" cy="674687"/>
          </a:xfrm>
          <a:prstGeom prst="flowChartProcess">
            <a:avLst/>
          </a:prstGeom>
          <a:ln/>
        </p:spPr>
        <p:style>
          <a:lnRef idx="2">
            <a:schemeClr val="dk1"/>
          </a:lnRef>
          <a:fillRef idx="1">
            <a:schemeClr val="lt1"/>
          </a:fillRef>
          <a:effectRef idx="0">
            <a:schemeClr val="dk1"/>
          </a:effectRef>
          <a:fontRef idx="minor">
            <a:schemeClr val="dk1"/>
          </a:fontRef>
        </p:style>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400">
                <a:ea typeface="黑体" panose="02010609060101010101" pitchFamily="49" charset="-122"/>
              </a:rPr>
              <a:t>创建五个任务</a:t>
            </a:r>
            <a:endParaRPr lang="en-US" altLang="zh-CN" sz="2400">
              <a:ea typeface="黑体" panose="02010609060101010101" pitchFamily="49" charset="-122"/>
            </a:endParaRPr>
          </a:p>
          <a:p>
            <a:pPr algn="ctr" eaLnBrk="1" hangingPunct="1"/>
            <a:r>
              <a:rPr lang="zh-CN" altLang="en-US" sz="2400">
                <a:ea typeface="黑体" panose="02010609060101010101" pitchFamily="49" charset="-122"/>
              </a:rPr>
              <a:t>（子线程或子进程）</a:t>
            </a:r>
          </a:p>
        </p:txBody>
      </p:sp>
      <p:cxnSp>
        <p:nvCxnSpPr>
          <p:cNvPr id="33" name="直接箭头连接符 48">
            <a:extLst>
              <a:ext uri="{FF2B5EF4-FFF2-40B4-BE49-F238E27FC236}">
                <a16:creationId xmlns:a16="http://schemas.microsoft.com/office/drawing/2014/main" id="{95AAA48F-E7D2-F14C-A054-0F7BD98CC7CF}"/>
              </a:ext>
            </a:extLst>
          </p:cNvPr>
          <p:cNvCxnSpPr>
            <a:cxnSpLocks/>
          </p:cNvCxnSpPr>
          <p:nvPr/>
        </p:nvCxnSpPr>
        <p:spPr bwMode="auto">
          <a:xfrm>
            <a:off x="7527925" y="2668588"/>
            <a:ext cx="4763" cy="574675"/>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sp>
        <p:nvSpPr>
          <p:cNvPr id="34" name="流程图: 过程 49">
            <a:extLst>
              <a:ext uri="{FF2B5EF4-FFF2-40B4-BE49-F238E27FC236}">
                <a16:creationId xmlns:a16="http://schemas.microsoft.com/office/drawing/2014/main" id="{D5A32336-BCEA-C449-AFCB-47240EF46EED}"/>
              </a:ext>
            </a:extLst>
          </p:cNvPr>
          <p:cNvSpPr/>
          <p:nvPr/>
        </p:nvSpPr>
        <p:spPr bwMode="auto">
          <a:xfrm>
            <a:off x="5659438" y="4519613"/>
            <a:ext cx="3756025" cy="674687"/>
          </a:xfrm>
          <a:prstGeom prst="flowChartProcess">
            <a:avLst/>
          </a:prstGeom>
          <a:ln/>
        </p:spPr>
        <p:style>
          <a:lnRef idx="2">
            <a:schemeClr val="dk1"/>
          </a:lnRef>
          <a:fillRef idx="1">
            <a:schemeClr val="lt1"/>
          </a:fillRef>
          <a:effectRef idx="0">
            <a:schemeClr val="dk1"/>
          </a:effectRef>
          <a:fontRef idx="minor">
            <a:schemeClr val="dk1"/>
          </a:fontRef>
        </p:style>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400">
                <a:ea typeface="黑体" panose="02010609060101010101" pitchFamily="49" charset="-122"/>
              </a:rPr>
              <a:t>等待任务执行结束</a:t>
            </a:r>
          </a:p>
        </p:txBody>
      </p:sp>
      <p:cxnSp>
        <p:nvCxnSpPr>
          <p:cNvPr id="35" name="直接箭头连接符 50">
            <a:extLst>
              <a:ext uri="{FF2B5EF4-FFF2-40B4-BE49-F238E27FC236}">
                <a16:creationId xmlns:a16="http://schemas.microsoft.com/office/drawing/2014/main" id="{27ACA203-633A-634B-849D-D2CCFA31BCB9}"/>
              </a:ext>
            </a:extLst>
          </p:cNvPr>
          <p:cNvCxnSpPr>
            <a:cxnSpLocks/>
          </p:cNvCxnSpPr>
          <p:nvPr/>
        </p:nvCxnSpPr>
        <p:spPr bwMode="auto">
          <a:xfrm>
            <a:off x="7527925" y="3965575"/>
            <a:ext cx="4763" cy="574675"/>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sp>
        <p:nvSpPr>
          <p:cNvPr id="36" name="流程图: 可选过程 51">
            <a:extLst>
              <a:ext uri="{FF2B5EF4-FFF2-40B4-BE49-F238E27FC236}">
                <a16:creationId xmlns:a16="http://schemas.microsoft.com/office/drawing/2014/main" id="{F94E9A8E-8698-0C4C-934C-6CC7A780CC21}"/>
              </a:ext>
            </a:extLst>
          </p:cNvPr>
          <p:cNvSpPr/>
          <p:nvPr/>
        </p:nvSpPr>
        <p:spPr>
          <a:xfrm>
            <a:off x="5665788" y="5748338"/>
            <a:ext cx="3744912" cy="387350"/>
          </a:xfrm>
          <a:prstGeom prst="flowChartAlternateProcess">
            <a:avLst/>
          </a:prstGeom>
          <a:ln/>
        </p:spPr>
        <p:style>
          <a:lnRef idx="2">
            <a:schemeClr val="dk1"/>
          </a:lnRef>
          <a:fillRef idx="1">
            <a:schemeClr val="lt1"/>
          </a:fillRef>
          <a:effectRef idx="0">
            <a:schemeClr val="dk1"/>
          </a:effectRef>
          <a:fontRef idx="minor">
            <a:schemeClr val="dk1"/>
          </a:fontRef>
        </p:style>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400">
                <a:ea typeface="黑体" panose="02010609060101010101" pitchFamily="49" charset="-122"/>
              </a:rPr>
              <a:t>结束</a:t>
            </a:r>
          </a:p>
        </p:txBody>
      </p:sp>
      <p:cxnSp>
        <p:nvCxnSpPr>
          <p:cNvPr id="37" name="直接箭头连接符 52">
            <a:extLst>
              <a:ext uri="{FF2B5EF4-FFF2-40B4-BE49-F238E27FC236}">
                <a16:creationId xmlns:a16="http://schemas.microsoft.com/office/drawing/2014/main" id="{19F27BE7-D5EB-CA4D-AED0-03C8F577B56E}"/>
              </a:ext>
            </a:extLst>
          </p:cNvPr>
          <p:cNvCxnSpPr>
            <a:cxnSpLocks/>
          </p:cNvCxnSpPr>
          <p:nvPr/>
        </p:nvCxnSpPr>
        <p:spPr bwMode="auto">
          <a:xfrm>
            <a:off x="7594600" y="5187950"/>
            <a:ext cx="4763" cy="574675"/>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spTree>
    <p:extLst>
      <p:ext uri="{BB962C8B-B14F-4D97-AF65-F5344CB8AC3E}">
        <p14:creationId xmlns:p14="http://schemas.microsoft.com/office/powerpoint/2010/main" val="3076209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additive="base">
                                        <p:cTn id="7" dur="500" fill="hold"/>
                                        <p:tgtEl>
                                          <p:spTgt spid="31"/>
                                        </p:tgtEl>
                                        <p:attrNameLst>
                                          <p:attrName>ppt_x</p:attrName>
                                        </p:attrNameLst>
                                      </p:cBhvr>
                                      <p:tavLst>
                                        <p:tav tm="0">
                                          <p:val>
                                            <p:strVal val="#ppt_x"/>
                                          </p:val>
                                        </p:tav>
                                        <p:tav tm="100000">
                                          <p:val>
                                            <p:strVal val="#ppt_x"/>
                                          </p:val>
                                        </p:tav>
                                      </p:tavLst>
                                    </p:anim>
                                    <p:anim calcmode="lin" valueType="num">
                                      <p:cBhvr additive="base">
                                        <p:cTn id="8" dur="500" fill="hold"/>
                                        <p:tgtEl>
                                          <p:spTgt spid="31"/>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0"/>
                                        </p:tgtEl>
                                        <p:attrNameLst>
                                          <p:attrName>style.visibility</p:attrName>
                                        </p:attrNameLst>
                                      </p:cBhvr>
                                      <p:to>
                                        <p:strVal val="visible"/>
                                      </p:to>
                                    </p:set>
                                    <p:anim calcmode="lin" valueType="num">
                                      <p:cBhvr additive="base">
                                        <p:cTn id="11" dur="500" fill="hold"/>
                                        <p:tgtEl>
                                          <p:spTgt spid="30"/>
                                        </p:tgtEl>
                                        <p:attrNameLst>
                                          <p:attrName>ppt_x</p:attrName>
                                        </p:attrNameLst>
                                      </p:cBhvr>
                                      <p:tavLst>
                                        <p:tav tm="0">
                                          <p:val>
                                            <p:strVal val="#ppt_x"/>
                                          </p:val>
                                        </p:tav>
                                        <p:tav tm="100000">
                                          <p:val>
                                            <p:strVal val="#ppt_x"/>
                                          </p:val>
                                        </p:tav>
                                      </p:tavLst>
                                    </p:anim>
                                    <p:anim calcmode="lin" valueType="num">
                                      <p:cBhvr additive="base">
                                        <p:cTn id="12"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33"/>
                                        </p:tgtEl>
                                        <p:attrNameLst>
                                          <p:attrName>style.visibility</p:attrName>
                                        </p:attrNameLst>
                                      </p:cBhvr>
                                      <p:to>
                                        <p:strVal val="visible"/>
                                      </p:to>
                                    </p:set>
                                    <p:anim calcmode="lin" valueType="num">
                                      <p:cBhvr additive="base">
                                        <p:cTn id="17" dur="500" fill="hold"/>
                                        <p:tgtEl>
                                          <p:spTgt spid="33"/>
                                        </p:tgtEl>
                                        <p:attrNameLst>
                                          <p:attrName>ppt_x</p:attrName>
                                        </p:attrNameLst>
                                      </p:cBhvr>
                                      <p:tavLst>
                                        <p:tav tm="0">
                                          <p:val>
                                            <p:strVal val="#ppt_x"/>
                                          </p:val>
                                        </p:tav>
                                        <p:tav tm="100000">
                                          <p:val>
                                            <p:strVal val="#ppt_x"/>
                                          </p:val>
                                        </p:tav>
                                      </p:tavLst>
                                    </p:anim>
                                    <p:anim calcmode="lin" valueType="num">
                                      <p:cBhvr additive="base">
                                        <p:cTn id="18" dur="500" fill="hold"/>
                                        <p:tgtEl>
                                          <p:spTgt spid="33"/>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32"/>
                                        </p:tgtEl>
                                        <p:attrNameLst>
                                          <p:attrName>style.visibility</p:attrName>
                                        </p:attrNameLst>
                                      </p:cBhvr>
                                      <p:to>
                                        <p:strVal val="visible"/>
                                      </p:to>
                                    </p:set>
                                    <p:anim calcmode="lin" valueType="num">
                                      <p:cBhvr additive="base">
                                        <p:cTn id="21" dur="500" fill="hold"/>
                                        <p:tgtEl>
                                          <p:spTgt spid="32"/>
                                        </p:tgtEl>
                                        <p:attrNameLst>
                                          <p:attrName>ppt_x</p:attrName>
                                        </p:attrNameLst>
                                      </p:cBhvr>
                                      <p:tavLst>
                                        <p:tav tm="0">
                                          <p:val>
                                            <p:strVal val="#ppt_x"/>
                                          </p:val>
                                        </p:tav>
                                        <p:tav tm="100000">
                                          <p:val>
                                            <p:strVal val="#ppt_x"/>
                                          </p:val>
                                        </p:tav>
                                      </p:tavLst>
                                    </p:anim>
                                    <p:anim calcmode="lin" valueType="num">
                                      <p:cBhvr additive="base">
                                        <p:cTn id="22"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35"/>
                                        </p:tgtEl>
                                        <p:attrNameLst>
                                          <p:attrName>style.visibility</p:attrName>
                                        </p:attrNameLst>
                                      </p:cBhvr>
                                      <p:to>
                                        <p:strVal val="visible"/>
                                      </p:to>
                                    </p:set>
                                    <p:anim calcmode="lin" valueType="num">
                                      <p:cBhvr additive="base">
                                        <p:cTn id="27" dur="500" fill="hold"/>
                                        <p:tgtEl>
                                          <p:spTgt spid="35"/>
                                        </p:tgtEl>
                                        <p:attrNameLst>
                                          <p:attrName>ppt_x</p:attrName>
                                        </p:attrNameLst>
                                      </p:cBhvr>
                                      <p:tavLst>
                                        <p:tav tm="0">
                                          <p:val>
                                            <p:strVal val="#ppt_x"/>
                                          </p:val>
                                        </p:tav>
                                        <p:tav tm="100000">
                                          <p:val>
                                            <p:strVal val="#ppt_x"/>
                                          </p:val>
                                        </p:tav>
                                      </p:tavLst>
                                    </p:anim>
                                    <p:anim calcmode="lin" valueType="num">
                                      <p:cBhvr additive="base">
                                        <p:cTn id="28" dur="500" fill="hold"/>
                                        <p:tgtEl>
                                          <p:spTgt spid="35"/>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34"/>
                                        </p:tgtEl>
                                        <p:attrNameLst>
                                          <p:attrName>style.visibility</p:attrName>
                                        </p:attrNameLst>
                                      </p:cBhvr>
                                      <p:to>
                                        <p:strVal val="visible"/>
                                      </p:to>
                                    </p:set>
                                    <p:anim calcmode="lin" valueType="num">
                                      <p:cBhvr additive="base">
                                        <p:cTn id="31" dur="500" fill="hold"/>
                                        <p:tgtEl>
                                          <p:spTgt spid="34"/>
                                        </p:tgtEl>
                                        <p:attrNameLst>
                                          <p:attrName>ppt_x</p:attrName>
                                        </p:attrNameLst>
                                      </p:cBhvr>
                                      <p:tavLst>
                                        <p:tav tm="0">
                                          <p:val>
                                            <p:strVal val="#ppt_x"/>
                                          </p:val>
                                        </p:tav>
                                        <p:tav tm="100000">
                                          <p:val>
                                            <p:strVal val="#ppt_x"/>
                                          </p:val>
                                        </p:tav>
                                      </p:tavLst>
                                    </p:anim>
                                    <p:anim calcmode="lin" valueType="num">
                                      <p:cBhvr additive="base">
                                        <p:cTn id="32"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7"/>
                                        </p:tgtEl>
                                        <p:attrNameLst>
                                          <p:attrName>style.visibility</p:attrName>
                                        </p:attrNameLst>
                                      </p:cBhvr>
                                      <p:to>
                                        <p:strVal val="visible"/>
                                      </p:to>
                                    </p:set>
                                    <p:anim calcmode="lin" valueType="num">
                                      <p:cBhvr additive="base">
                                        <p:cTn id="37" dur="500" fill="hold"/>
                                        <p:tgtEl>
                                          <p:spTgt spid="37"/>
                                        </p:tgtEl>
                                        <p:attrNameLst>
                                          <p:attrName>ppt_x</p:attrName>
                                        </p:attrNameLst>
                                      </p:cBhvr>
                                      <p:tavLst>
                                        <p:tav tm="0">
                                          <p:val>
                                            <p:strVal val="#ppt_x"/>
                                          </p:val>
                                        </p:tav>
                                        <p:tav tm="100000">
                                          <p:val>
                                            <p:strVal val="#ppt_x"/>
                                          </p:val>
                                        </p:tav>
                                      </p:tavLst>
                                    </p:anim>
                                    <p:anim calcmode="lin" valueType="num">
                                      <p:cBhvr additive="base">
                                        <p:cTn id="38" dur="500" fill="hold"/>
                                        <p:tgtEl>
                                          <p:spTgt spid="37"/>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36"/>
                                        </p:tgtEl>
                                        <p:attrNameLst>
                                          <p:attrName>style.visibility</p:attrName>
                                        </p:attrNameLst>
                                      </p:cBhvr>
                                      <p:to>
                                        <p:strVal val="visible"/>
                                      </p:to>
                                    </p:set>
                                    <p:anim calcmode="lin" valueType="num">
                                      <p:cBhvr additive="base">
                                        <p:cTn id="41" dur="500" fill="hold"/>
                                        <p:tgtEl>
                                          <p:spTgt spid="36"/>
                                        </p:tgtEl>
                                        <p:attrNameLst>
                                          <p:attrName>ppt_x</p:attrName>
                                        </p:attrNameLst>
                                      </p:cBhvr>
                                      <p:tavLst>
                                        <p:tav tm="0">
                                          <p:val>
                                            <p:strVal val="#ppt_x"/>
                                          </p:val>
                                        </p:tav>
                                        <p:tav tm="100000">
                                          <p:val>
                                            <p:strVal val="#ppt_x"/>
                                          </p:val>
                                        </p:tav>
                                      </p:tavLst>
                                    </p:anim>
                                    <p:anim calcmode="lin" valueType="num">
                                      <p:cBhvr additive="base">
                                        <p:cTn id="42"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2" grpId="0" animBg="1"/>
      <p:bldP spid="34" grpId="0" animBg="1"/>
      <p:bldP spid="36"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标题 1"/>
          <p:cNvSpPr txBox="1">
            <a:spLocks/>
          </p:cNvSpPr>
          <p:nvPr/>
        </p:nvSpPr>
        <p:spPr>
          <a:xfrm>
            <a:off x="323045" y="942182"/>
            <a:ext cx="4991905" cy="132556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571500" indent="-571500">
              <a:buFont typeface="Wingdings" charset="2"/>
              <a:buChar char="u"/>
            </a:pPr>
            <a:r>
              <a:rPr kumimoji="1" lang="zh-CN" altLang="en-US" sz="3600" dirty="0">
                <a:latin typeface="SimHei" charset="-122"/>
                <a:ea typeface="SimHei" charset="-122"/>
                <a:cs typeface="SimHei" charset="-122"/>
              </a:rPr>
              <a:t>每位哲学家流程图</a:t>
            </a:r>
            <a:endParaRPr kumimoji="1" lang="en-US" altLang="zh-CN" sz="3600" dirty="0">
              <a:latin typeface="SimHei" charset="-122"/>
              <a:ea typeface="SimHei" charset="-122"/>
              <a:cs typeface="SimHei" charset="-122"/>
            </a:endParaRPr>
          </a:p>
          <a:p>
            <a:pPr>
              <a:lnSpc>
                <a:spcPct val="150000"/>
              </a:lnSpc>
            </a:pPr>
            <a:r>
              <a:rPr kumimoji="1" lang="zh-CN" altLang="en-US" sz="2400" dirty="0">
                <a:latin typeface="SimHei" charset="-122"/>
                <a:ea typeface="SimHei" charset="-122"/>
                <a:cs typeface="SimHei" charset="-122"/>
              </a:rPr>
              <a:t>（哲学家行为模式即代码都一致）</a:t>
            </a:r>
          </a:p>
        </p:txBody>
      </p:sp>
      <p:sp>
        <p:nvSpPr>
          <p:cNvPr id="5" name="流程图: 可选过程 5">
            <a:extLst>
              <a:ext uri="{FF2B5EF4-FFF2-40B4-BE49-F238E27FC236}">
                <a16:creationId xmlns:a16="http://schemas.microsoft.com/office/drawing/2014/main" id="{DEBC825C-A508-C042-9255-49E2EAC1AB42}"/>
              </a:ext>
            </a:extLst>
          </p:cNvPr>
          <p:cNvSpPr/>
          <p:nvPr/>
        </p:nvSpPr>
        <p:spPr>
          <a:xfrm>
            <a:off x="5643530" y="187326"/>
            <a:ext cx="3743325" cy="388937"/>
          </a:xfrm>
          <a:prstGeom prst="flowChartAlternateProcess">
            <a:avLst/>
          </a:prstGeom>
          <a:ln/>
        </p:spPr>
        <p:style>
          <a:lnRef idx="2">
            <a:schemeClr val="dk1"/>
          </a:lnRef>
          <a:fillRef idx="1">
            <a:schemeClr val="lt1"/>
          </a:fillRef>
          <a:effectRef idx="0">
            <a:schemeClr val="dk1"/>
          </a:effectRef>
          <a:fontRef idx="minor">
            <a:schemeClr val="dk1"/>
          </a:fontRef>
        </p:style>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600" dirty="0">
                <a:ea typeface="黑体" panose="02010609060101010101" pitchFamily="49" charset="-122"/>
              </a:rPr>
              <a:t>开始</a:t>
            </a:r>
          </a:p>
        </p:txBody>
      </p:sp>
      <p:sp>
        <p:nvSpPr>
          <p:cNvPr id="6" name="流程图: 过程 6">
            <a:extLst>
              <a:ext uri="{FF2B5EF4-FFF2-40B4-BE49-F238E27FC236}">
                <a16:creationId xmlns:a16="http://schemas.microsoft.com/office/drawing/2014/main" id="{651F9C6F-F8B6-B24A-9150-7900C0A26C09}"/>
              </a:ext>
            </a:extLst>
          </p:cNvPr>
          <p:cNvSpPr/>
          <p:nvPr/>
        </p:nvSpPr>
        <p:spPr bwMode="auto">
          <a:xfrm>
            <a:off x="5643530" y="868363"/>
            <a:ext cx="3754437" cy="473075"/>
          </a:xfrm>
          <a:prstGeom prst="flowChartProcess">
            <a:avLst/>
          </a:prstGeom>
          <a:ln/>
        </p:spPr>
        <p:style>
          <a:lnRef idx="2">
            <a:schemeClr val="dk1"/>
          </a:lnRef>
          <a:fillRef idx="1">
            <a:schemeClr val="lt1"/>
          </a:fillRef>
          <a:effectRef idx="0">
            <a:schemeClr val="dk1"/>
          </a:effectRef>
          <a:fontRef idx="minor">
            <a:schemeClr val="dk1"/>
          </a:fontRef>
        </p:style>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600">
                <a:ea typeface="黑体" panose="02010609060101010101" pitchFamily="49" charset="-122"/>
              </a:rPr>
              <a:t>开始思考（无具体工作，通过格式化输出语句打印信息）</a:t>
            </a:r>
          </a:p>
        </p:txBody>
      </p:sp>
      <p:cxnSp>
        <p:nvCxnSpPr>
          <p:cNvPr id="7" name="直接箭头连接符 8">
            <a:extLst>
              <a:ext uri="{FF2B5EF4-FFF2-40B4-BE49-F238E27FC236}">
                <a16:creationId xmlns:a16="http://schemas.microsoft.com/office/drawing/2014/main" id="{DC28FEEB-E8C3-0A41-BD7C-62C0F969FA8B}"/>
              </a:ext>
            </a:extLst>
          </p:cNvPr>
          <p:cNvCxnSpPr>
            <a:cxnSpLocks/>
          </p:cNvCxnSpPr>
          <p:nvPr/>
        </p:nvCxnSpPr>
        <p:spPr bwMode="auto">
          <a:xfrm>
            <a:off x="7548530" y="558801"/>
            <a:ext cx="0" cy="342900"/>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sp>
        <p:nvSpPr>
          <p:cNvPr id="8" name="流程图: 过程 9">
            <a:extLst>
              <a:ext uri="{FF2B5EF4-FFF2-40B4-BE49-F238E27FC236}">
                <a16:creationId xmlns:a16="http://schemas.microsoft.com/office/drawing/2014/main" id="{1217F22B-A8CC-6B48-9BE1-F73FC02BEE5C}"/>
              </a:ext>
            </a:extLst>
          </p:cNvPr>
          <p:cNvSpPr/>
          <p:nvPr/>
        </p:nvSpPr>
        <p:spPr bwMode="auto">
          <a:xfrm>
            <a:off x="5664167" y="1724026"/>
            <a:ext cx="3756025" cy="519112"/>
          </a:xfrm>
          <a:prstGeom prst="flowChartProcess">
            <a:avLst/>
          </a:prstGeom>
          <a:ln/>
        </p:spPr>
        <p:style>
          <a:lnRef idx="2">
            <a:schemeClr val="dk1"/>
          </a:lnRef>
          <a:fillRef idx="1">
            <a:schemeClr val="lt1"/>
          </a:fillRef>
          <a:effectRef idx="0">
            <a:schemeClr val="dk1"/>
          </a:effectRef>
          <a:fontRef idx="minor">
            <a:schemeClr val="dk1"/>
          </a:fontRef>
        </p:style>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600">
                <a:ea typeface="黑体" panose="02010609060101010101" pitchFamily="49" charset="-122"/>
              </a:rPr>
              <a:t>思考一段时间（无具体工作，系统延时一段时间</a:t>
            </a:r>
            <a:r>
              <a:rPr lang="en-US" altLang="zh-CN" sz="1600">
                <a:ea typeface="黑体" panose="02010609060101010101" pitchFamily="49" charset="-122"/>
              </a:rPr>
              <a:t>-</a:t>
            </a:r>
            <a:r>
              <a:rPr lang="zh-CN" altLang="en-US" sz="1600">
                <a:ea typeface="黑体" panose="02010609060101010101" pitchFamily="49" charset="-122"/>
              </a:rPr>
              <a:t>随机数或固定时间）</a:t>
            </a:r>
          </a:p>
        </p:txBody>
      </p:sp>
      <p:sp>
        <p:nvSpPr>
          <p:cNvPr id="9" name="流程图: 过程 11">
            <a:extLst>
              <a:ext uri="{FF2B5EF4-FFF2-40B4-BE49-F238E27FC236}">
                <a16:creationId xmlns:a16="http://schemas.microsoft.com/office/drawing/2014/main" id="{0DA56CCA-37F8-AB4E-859D-A09CD07CF540}"/>
              </a:ext>
            </a:extLst>
          </p:cNvPr>
          <p:cNvSpPr/>
          <p:nvPr/>
        </p:nvSpPr>
        <p:spPr bwMode="auto">
          <a:xfrm>
            <a:off x="5689567" y="2589213"/>
            <a:ext cx="3756025" cy="387350"/>
          </a:xfrm>
          <a:prstGeom prst="flowChartProcess">
            <a:avLst/>
          </a:prstGeom>
          <a:ln/>
        </p:spPr>
        <p:style>
          <a:lnRef idx="2">
            <a:schemeClr val="dk1"/>
          </a:lnRef>
          <a:fillRef idx="1">
            <a:schemeClr val="lt1"/>
          </a:fillRef>
          <a:effectRef idx="0">
            <a:schemeClr val="dk1"/>
          </a:effectRef>
          <a:fontRef idx="minor">
            <a:schemeClr val="dk1"/>
          </a:fontRef>
        </p:style>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600">
                <a:ea typeface="黑体" panose="02010609060101010101" pitchFamily="49" charset="-122"/>
              </a:rPr>
              <a:t>尝试拿起左右筷子</a:t>
            </a:r>
          </a:p>
        </p:txBody>
      </p:sp>
      <p:sp>
        <p:nvSpPr>
          <p:cNvPr id="10" name="流程图: 决策 15">
            <a:extLst>
              <a:ext uri="{FF2B5EF4-FFF2-40B4-BE49-F238E27FC236}">
                <a16:creationId xmlns:a16="http://schemas.microsoft.com/office/drawing/2014/main" id="{206EA1A1-3DA7-5D4C-940E-0EC451756E22}"/>
              </a:ext>
            </a:extLst>
          </p:cNvPr>
          <p:cNvSpPr/>
          <p:nvPr/>
        </p:nvSpPr>
        <p:spPr bwMode="auto">
          <a:xfrm>
            <a:off x="6481730" y="3308351"/>
            <a:ext cx="2066925" cy="574675"/>
          </a:xfrm>
          <a:prstGeom prst="flowChartDecision">
            <a:avLst/>
          </a:prstGeom>
          <a:ln/>
        </p:spPr>
        <p:style>
          <a:lnRef idx="2">
            <a:schemeClr val="dk1"/>
          </a:lnRef>
          <a:fillRef idx="1">
            <a:schemeClr val="lt1"/>
          </a:fillRef>
          <a:effectRef idx="0">
            <a:schemeClr val="dk1"/>
          </a:effectRef>
          <a:fontRef idx="minor">
            <a:schemeClr val="dk1"/>
          </a:fontRef>
        </p:style>
        <p:txBody>
          <a:bodyPr anchor="ctr"/>
          <a:lstStyle/>
          <a:p>
            <a:pPr algn="ctr" eaLnBrk="1" hangingPunct="1">
              <a:defRPr/>
            </a:pPr>
            <a:r>
              <a:rPr lang="zh-CN" altLang="en-US" sz="1600" dirty="0">
                <a:solidFill>
                  <a:schemeClr val="tx1"/>
                </a:solidFill>
              </a:rPr>
              <a:t>是否</a:t>
            </a:r>
            <a:endParaRPr lang="en-US" altLang="zh-CN" sz="1600" dirty="0">
              <a:solidFill>
                <a:schemeClr val="tx1"/>
              </a:solidFill>
            </a:endParaRPr>
          </a:p>
          <a:p>
            <a:pPr algn="ctr" eaLnBrk="1" hangingPunct="1">
              <a:defRPr/>
            </a:pPr>
            <a:r>
              <a:rPr lang="zh-CN" altLang="en-US" sz="1600" dirty="0">
                <a:solidFill>
                  <a:schemeClr val="tx1"/>
                </a:solidFill>
              </a:rPr>
              <a:t>成功</a:t>
            </a:r>
          </a:p>
        </p:txBody>
      </p:sp>
      <p:cxnSp>
        <p:nvCxnSpPr>
          <p:cNvPr id="11" name="直接箭头连接符 16">
            <a:extLst>
              <a:ext uri="{FF2B5EF4-FFF2-40B4-BE49-F238E27FC236}">
                <a16:creationId xmlns:a16="http://schemas.microsoft.com/office/drawing/2014/main" id="{60D215C6-2FC7-BB49-9034-8B637ACC9612}"/>
              </a:ext>
            </a:extLst>
          </p:cNvPr>
          <p:cNvCxnSpPr>
            <a:cxnSpLocks/>
          </p:cNvCxnSpPr>
          <p:nvPr/>
        </p:nvCxnSpPr>
        <p:spPr bwMode="auto">
          <a:xfrm>
            <a:off x="7515192" y="1382713"/>
            <a:ext cx="0" cy="341313"/>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12" name="直接箭头连接符 17">
            <a:extLst>
              <a:ext uri="{FF2B5EF4-FFF2-40B4-BE49-F238E27FC236}">
                <a16:creationId xmlns:a16="http://schemas.microsoft.com/office/drawing/2014/main" id="{C67A8277-9E16-244E-826F-2B7E1B90D19B}"/>
              </a:ext>
            </a:extLst>
          </p:cNvPr>
          <p:cNvCxnSpPr>
            <a:cxnSpLocks/>
          </p:cNvCxnSpPr>
          <p:nvPr/>
        </p:nvCxnSpPr>
        <p:spPr bwMode="auto">
          <a:xfrm>
            <a:off x="7515192" y="2246313"/>
            <a:ext cx="0" cy="342900"/>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13" name="直接箭头连接符 18">
            <a:extLst>
              <a:ext uri="{FF2B5EF4-FFF2-40B4-BE49-F238E27FC236}">
                <a16:creationId xmlns:a16="http://schemas.microsoft.com/office/drawing/2014/main" id="{8C875D37-727E-ED49-AE21-96D0F3BE22DF}"/>
              </a:ext>
            </a:extLst>
          </p:cNvPr>
          <p:cNvCxnSpPr>
            <a:cxnSpLocks/>
          </p:cNvCxnSpPr>
          <p:nvPr/>
        </p:nvCxnSpPr>
        <p:spPr bwMode="auto">
          <a:xfrm>
            <a:off x="7515192" y="2949576"/>
            <a:ext cx="0" cy="341312"/>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sp>
        <p:nvSpPr>
          <p:cNvPr id="14" name="流程图: 过程 19">
            <a:extLst>
              <a:ext uri="{FF2B5EF4-FFF2-40B4-BE49-F238E27FC236}">
                <a16:creationId xmlns:a16="http://schemas.microsoft.com/office/drawing/2014/main" id="{C6577898-9469-0446-85F2-CF281EBAFDBE}"/>
              </a:ext>
            </a:extLst>
          </p:cNvPr>
          <p:cNvSpPr/>
          <p:nvPr/>
        </p:nvSpPr>
        <p:spPr bwMode="auto">
          <a:xfrm>
            <a:off x="5641942" y="4273551"/>
            <a:ext cx="3754438" cy="473075"/>
          </a:xfrm>
          <a:prstGeom prst="flowChartProcess">
            <a:avLst/>
          </a:prstGeom>
          <a:ln/>
        </p:spPr>
        <p:style>
          <a:lnRef idx="2">
            <a:schemeClr val="dk1"/>
          </a:lnRef>
          <a:fillRef idx="1">
            <a:schemeClr val="lt1"/>
          </a:fillRef>
          <a:effectRef idx="0">
            <a:schemeClr val="dk1"/>
          </a:effectRef>
          <a:fontRef idx="minor">
            <a:schemeClr val="dk1"/>
          </a:fontRef>
        </p:style>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600">
                <a:ea typeface="黑体" panose="02010609060101010101" pitchFamily="49" charset="-122"/>
              </a:rPr>
              <a:t>开始进餐（无具体工作，通过格式化输出语句打印信息）</a:t>
            </a:r>
          </a:p>
        </p:txBody>
      </p:sp>
      <p:cxnSp>
        <p:nvCxnSpPr>
          <p:cNvPr id="15" name="直接箭头连接符 20">
            <a:extLst>
              <a:ext uri="{FF2B5EF4-FFF2-40B4-BE49-F238E27FC236}">
                <a16:creationId xmlns:a16="http://schemas.microsoft.com/office/drawing/2014/main" id="{5DF359F0-488D-B545-9A55-337F5B5EA417}"/>
              </a:ext>
            </a:extLst>
          </p:cNvPr>
          <p:cNvCxnSpPr>
            <a:cxnSpLocks/>
          </p:cNvCxnSpPr>
          <p:nvPr/>
        </p:nvCxnSpPr>
        <p:spPr bwMode="auto">
          <a:xfrm>
            <a:off x="7508842" y="3878263"/>
            <a:ext cx="0" cy="342900"/>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sp>
        <p:nvSpPr>
          <p:cNvPr id="16" name="流程图: 过程 21">
            <a:extLst>
              <a:ext uri="{FF2B5EF4-FFF2-40B4-BE49-F238E27FC236}">
                <a16:creationId xmlns:a16="http://schemas.microsoft.com/office/drawing/2014/main" id="{BAAAD43F-F2B7-4E44-92E7-312958C3DD73}"/>
              </a:ext>
            </a:extLst>
          </p:cNvPr>
          <p:cNvSpPr/>
          <p:nvPr/>
        </p:nvSpPr>
        <p:spPr bwMode="auto">
          <a:xfrm>
            <a:off x="5664167" y="5129213"/>
            <a:ext cx="3756025" cy="519113"/>
          </a:xfrm>
          <a:prstGeom prst="flowChartProcess">
            <a:avLst/>
          </a:prstGeom>
          <a:ln/>
        </p:spPr>
        <p:style>
          <a:lnRef idx="2">
            <a:schemeClr val="dk1"/>
          </a:lnRef>
          <a:fillRef idx="1">
            <a:schemeClr val="lt1"/>
          </a:fillRef>
          <a:effectRef idx="0">
            <a:schemeClr val="dk1"/>
          </a:effectRef>
          <a:fontRef idx="minor">
            <a:schemeClr val="dk1"/>
          </a:fontRef>
        </p:style>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600">
                <a:ea typeface="黑体" panose="02010609060101010101" pitchFamily="49" charset="-122"/>
              </a:rPr>
              <a:t>进餐一段时间（无具体工作，系统延时一段时间</a:t>
            </a:r>
            <a:r>
              <a:rPr lang="en-US" altLang="zh-CN" sz="1600">
                <a:ea typeface="黑体" panose="02010609060101010101" pitchFamily="49" charset="-122"/>
              </a:rPr>
              <a:t>-</a:t>
            </a:r>
            <a:r>
              <a:rPr lang="zh-CN" altLang="en-US" sz="1600">
                <a:ea typeface="黑体" panose="02010609060101010101" pitchFamily="49" charset="-122"/>
              </a:rPr>
              <a:t>随机数或固定时间）</a:t>
            </a:r>
          </a:p>
        </p:txBody>
      </p:sp>
      <p:sp>
        <p:nvSpPr>
          <p:cNvPr id="17" name="流程图: 过程 22">
            <a:extLst>
              <a:ext uri="{FF2B5EF4-FFF2-40B4-BE49-F238E27FC236}">
                <a16:creationId xmlns:a16="http://schemas.microsoft.com/office/drawing/2014/main" id="{D72C27D9-35C4-5A40-9E6E-168F758385C0}"/>
              </a:ext>
            </a:extLst>
          </p:cNvPr>
          <p:cNvSpPr/>
          <p:nvPr/>
        </p:nvSpPr>
        <p:spPr bwMode="auto">
          <a:xfrm>
            <a:off x="5689567" y="5992813"/>
            <a:ext cx="3756025" cy="387350"/>
          </a:xfrm>
          <a:prstGeom prst="flowChartProcess">
            <a:avLst/>
          </a:prstGeom>
          <a:ln/>
        </p:spPr>
        <p:style>
          <a:lnRef idx="2">
            <a:schemeClr val="dk1"/>
          </a:lnRef>
          <a:fillRef idx="1">
            <a:schemeClr val="lt1"/>
          </a:fillRef>
          <a:effectRef idx="0">
            <a:schemeClr val="dk1"/>
          </a:effectRef>
          <a:fontRef idx="minor">
            <a:schemeClr val="dk1"/>
          </a:fontRef>
        </p:style>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600">
                <a:ea typeface="黑体" panose="02010609060101010101" pitchFamily="49" charset="-122"/>
              </a:rPr>
              <a:t>放下左右筷子</a:t>
            </a:r>
          </a:p>
        </p:txBody>
      </p:sp>
      <p:cxnSp>
        <p:nvCxnSpPr>
          <p:cNvPr id="18" name="直接箭头连接符 23">
            <a:extLst>
              <a:ext uri="{FF2B5EF4-FFF2-40B4-BE49-F238E27FC236}">
                <a16:creationId xmlns:a16="http://schemas.microsoft.com/office/drawing/2014/main" id="{00452FA1-6346-CE4F-A1E2-D79C0FF1767E}"/>
              </a:ext>
            </a:extLst>
          </p:cNvPr>
          <p:cNvCxnSpPr>
            <a:cxnSpLocks/>
          </p:cNvCxnSpPr>
          <p:nvPr/>
        </p:nvCxnSpPr>
        <p:spPr bwMode="auto">
          <a:xfrm>
            <a:off x="7513605" y="4787901"/>
            <a:ext cx="0" cy="341312"/>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19" name="直接箭头连接符 24">
            <a:extLst>
              <a:ext uri="{FF2B5EF4-FFF2-40B4-BE49-F238E27FC236}">
                <a16:creationId xmlns:a16="http://schemas.microsoft.com/office/drawing/2014/main" id="{E9C9D172-E30C-D34C-B0F7-CF6EAB136AD5}"/>
              </a:ext>
            </a:extLst>
          </p:cNvPr>
          <p:cNvCxnSpPr>
            <a:cxnSpLocks/>
          </p:cNvCxnSpPr>
          <p:nvPr/>
        </p:nvCxnSpPr>
        <p:spPr bwMode="auto">
          <a:xfrm>
            <a:off x="7513605" y="5651501"/>
            <a:ext cx="0" cy="341312"/>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20" name="直接箭头连接符 25">
            <a:extLst>
              <a:ext uri="{FF2B5EF4-FFF2-40B4-BE49-F238E27FC236}">
                <a16:creationId xmlns:a16="http://schemas.microsoft.com/office/drawing/2014/main" id="{C4BBBCA3-E428-BB43-A4CD-E8A897EF6E20}"/>
              </a:ext>
            </a:extLst>
          </p:cNvPr>
          <p:cNvCxnSpPr>
            <a:cxnSpLocks/>
          </p:cNvCxnSpPr>
          <p:nvPr/>
        </p:nvCxnSpPr>
        <p:spPr bwMode="auto">
          <a:xfrm flipH="1">
            <a:off x="4908517" y="3571876"/>
            <a:ext cx="1584325" cy="0"/>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21" name="直接箭头连接符 28">
            <a:extLst>
              <a:ext uri="{FF2B5EF4-FFF2-40B4-BE49-F238E27FC236}">
                <a16:creationId xmlns:a16="http://schemas.microsoft.com/office/drawing/2014/main" id="{5DAFE365-630C-E642-899B-F3626EE7C144}"/>
              </a:ext>
            </a:extLst>
          </p:cNvPr>
          <p:cNvCxnSpPr>
            <a:cxnSpLocks/>
          </p:cNvCxnSpPr>
          <p:nvPr/>
        </p:nvCxnSpPr>
        <p:spPr bwMode="auto">
          <a:xfrm flipV="1">
            <a:off x="4908517" y="2420938"/>
            <a:ext cx="0" cy="1076325"/>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22" name="直接箭头连接符 31">
            <a:extLst>
              <a:ext uri="{FF2B5EF4-FFF2-40B4-BE49-F238E27FC236}">
                <a16:creationId xmlns:a16="http://schemas.microsoft.com/office/drawing/2014/main" id="{18944849-5B6C-5C43-912C-2766FB644AAB}"/>
              </a:ext>
            </a:extLst>
          </p:cNvPr>
          <p:cNvCxnSpPr>
            <a:cxnSpLocks/>
          </p:cNvCxnSpPr>
          <p:nvPr/>
        </p:nvCxnSpPr>
        <p:spPr bwMode="auto">
          <a:xfrm>
            <a:off x="4973605" y="2408238"/>
            <a:ext cx="2455862" cy="0"/>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23" name="直接箭头连接符 34">
            <a:extLst>
              <a:ext uri="{FF2B5EF4-FFF2-40B4-BE49-F238E27FC236}">
                <a16:creationId xmlns:a16="http://schemas.microsoft.com/office/drawing/2014/main" id="{7243F617-1750-A542-98C8-7137F98153EC}"/>
              </a:ext>
            </a:extLst>
          </p:cNvPr>
          <p:cNvCxnSpPr>
            <a:cxnSpLocks/>
          </p:cNvCxnSpPr>
          <p:nvPr/>
        </p:nvCxnSpPr>
        <p:spPr bwMode="auto">
          <a:xfrm>
            <a:off x="7500905" y="6399213"/>
            <a:ext cx="0" cy="341313"/>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24" name="直接箭头连接符 35">
            <a:extLst>
              <a:ext uri="{FF2B5EF4-FFF2-40B4-BE49-F238E27FC236}">
                <a16:creationId xmlns:a16="http://schemas.microsoft.com/office/drawing/2014/main" id="{F1B9A563-6FFB-D648-B886-F69F085866AE}"/>
              </a:ext>
            </a:extLst>
          </p:cNvPr>
          <p:cNvCxnSpPr>
            <a:cxnSpLocks/>
          </p:cNvCxnSpPr>
          <p:nvPr/>
        </p:nvCxnSpPr>
        <p:spPr bwMode="auto">
          <a:xfrm>
            <a:off x="7508842" y="6738938"/>
            <a:ext cx="2455863" cy="0"/>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25" name="直接箭头连接符 36">
            <a:extLst>
              <a:ext uri="{FF2B5EF4-FFF2-40B4-BE49-F238E27FC236}">
                <a16:creationId xmlns:a16="http://schemas.microsoft.com/office/drawing/2014/main" id="{3C38B2C3-31AA-0540-9F25-90240E3CDAEF}"/>
              </a:ext>
            </a:extLst>
          </p:cNvPr>
          <p:cNvCxnSpPr>
            <a:cxnSpLocks/>
          </p:cNvCxnSpPr>
          <p:nvPr/>
        </p:nvCxnSpPr>
        <p:spPr bwMode="auto">
          <a:xfrm flipV="1">
            <a:off x="9964705" y="692151"/>
            <a:ext cx="0" cy="5903912"/>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26" name="直接箭头连接符 39">
            <a:extLst>
              <a:ext uri="{FF2B5EF4-FFF2-40B4-BE49-F238E27FC236}">
                <a16:creationId xmlns:a16="http://schemas.microsoft.com/office/drawing/2014/main" id="{A6A99C19-AA79-EE41-9188-0A78FD6B4441}"/>
              </a:ext>
            </a:extLst>
          </p:cNvPr>
          <p:cNvCxnSpPr>
            <a:cxnSpLocks/>
          </p:cNvCxnSpPr>
          <p:nvPr/>
        </p:nvCxnSpPr>
        <p:spPr bwMode="auto">
          <a:xfrm flipH="1">
            <a:off x="7548530" y="692151"/>
            <a:ext cx="2416175" cy="0"/>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sp>
        <p:nvSpPr>
          <p:cNvPr id="27" name="Rectangle 3">
            <a:extLst>
              <a:ext uri="{FF2B5EF4-FFF2-40B4-BE49-F238E27FC236}">
                <a16:creationId xmlns:a16="http://schemas.microsoft.com/office/drawing/2014/main" id="{A2F746EF-6E88-3F4E-A785-24404F384C79}"/>
              </a:ext>
            </a:extLst>
          </p:cNvPr>
          <p:cNvSpPr txBox="1">
            <a:spLocks noChangeArrowheads="1"/>
          </p:cNvSpPr>
          <p:nvPr/>
        </p:nvSpPr>
        <p:spPr bwMode="auto">
          <a:xfrm>
            <a:off x="5607017" y="3254376"/>
            <a:ext cx="519113" cy="339725"/>
          </a:xfrm>
          <a:prstGeom prst="rect">
            <a:avLst/>
          </a:prstGeom>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tyle>
          <a:lnRef idx="2">
            <a:schemeClr val="dk1"/>
          </a:lnRef>
          <a:fillRef idx="1">
            <a:schemeClr val="lt1"/>
          </a:fillRef>
          <a:effectRef idx="0">
            <a:schemeClr val="dk1"/>
          </a:effectRef>
          <a:fontRef idx="minor">
            <a:schemeClr val="dk1"/>
          </a:fontRef>
        </p:style>
        <p:txBody>
          <a:bodyPr>
            <a:normAutofit/>
          </a:bodyPr>
          <a:lstStyle>
            <a:lvl1pPr marL="342900" indent="-342900" algn="l" rtl="0" eaLnBrk="0" fontAlgn="base" hangingPunct="0">
              <a:spcBef>
                <a:spcPct val="20000"/>
              </a:spcBef>
              <a:spcAft>
                <a:spcPct val="0"/>
              </a:spcAft>
              <a:buFont typeface="Wingdings" panose="05000000000000000000" pitchFamily="2" charset="2"/>
              <a:buChar char="n"/>
              <a:defRPr sz="2800" b="1">
                <a:solidFill>
                  <a:schemeClr val="tx1"/>
                </a:solidFill>
                <a:latin typeface="+mn-lt"/>
                <a:ea typeface="+mn-ea"/>
                <a:cs typeface="+mn-cs"/>
              </a:defRPr>
            </a:lvl1pPr>
            <a:lvl2pPr marL="742950" indent="-285750" algn="l" rtl="0" eaLnBrk="0" fontAlgn="base" hangingPunct="0">
              <a:spcBef>
                <a:spcPct val="30000"/>
              </a:spcBef>
              <a:spcAft>
                <a:spcPct val="0"/>
              </a:spcAft>
              <a:buFont typeface="Wingdings" panose="05000000000000000000" pitchFamily="2" charset="2"/>
              <a:buChar char="l"/>
              <a:defRPr sz="2400" b="1">
                <a:solidFill>
                  <a:schemeClr val="tx1"/>
                </a:solidFill>
                <a:latin typeface="+mn-lt"/>
                <a:ea typeface="+mn-ea"/>
              </a:defRPr>
            </a:lvl2pPr>
            <a:lvl3pPr marL="1143000" indent="-228600" algn="l" rtl="0" eaLnBrk="0" fontAlgn="base" hangingPunct="0">
              <a:spcBef>
                <a:spcPct val="20000"/>
              </a:spcBef>
              <a:spcAft>
                <a:spcPct val="0"/>
              </a:spcAft>
              <a:buChar char="•"/>
              <a:defRPr sz="2400" b="1">
                <a:solidFill>
                  <a:schemeClr val="tx1"/>
                </a:solidFill>
                <a:latin typeface="+mn-lt"/>
                <a:ea typeface="宋体" pitchFamily="2" charset="-122"/>
              </a:defRPr>
            </a:lvl3pPr>
            <a:lvl4pPr marL="1600200" indent="-228600" algn="l" rtl="0" eaLnBrk="0" fontAlgn="base" hangingPunct="0">
              <a:spcBef>
                <a:spcPct val="20000"/>
              </a:spcBef>
              <a:spcAft>
                <a:spcPct val="0"/>
              </a:spcAft>
              <a:buChar char="•"/>
              <a:defRPr sz="2000" b="1">
                <a:solidFill>
                  <a:schemeClr val="tx1"/>
                </a:solidFill>
                <a:latin typeface="+mn-lt"/>
                <a:ea typeface="宋体" pitchFamily="2" charset="-122"/>
              </a:defRPr>
            </a:lvl4pPr>
            <a:lvl5pPr marL="2057400" indent="-228600" algn="l" rtl="0" eaLnBrk="0" fontAlgn="base" hangingPunct="0">
              <a:spcBef>
                <a:spcPct val="20000"/>
              </a:spcBef>
              <a:spcAft>
                <a:spcPct val="0"/>
              </a:spcAft>
              <a:buChar char="•"/>
              <a:defRPr sz="2000" b="1">
                <a:solidFill>
                  <a:schemeClr val="tx1"/>
                </a:solidFill>
                <a:latin typeface="+mn-lt"/>
                <a:ea typeface="宋体" pitchFamily="2" charset="-122"/>
              </a:defRPr>
            </a:lvl5pPr>
            <a:lvl6pPr marL="2514600" indent="-228600" algn="l" rtl="0" fontAlgn="base">
              <a:spcBef>
                <a:spcPct val="20000"/>
              </a:spcBef>
              <a:spcAft>
                <a:spcPct val="0"/>
              </a:spcAft>
              <a:buChar char="•"/>
              <a:defRPr sz="2000" b="1">
                <a:solidFill>
                  <a:schemeClr val="tx1"/>
                </a:solidFill>
                <a:latin typeface="+mn-lt"/>
                <a:ea typeface="宋体" pitchFamily="2" charset="-122"/>
              </a:defRPr>
            </a:lvl6pPr>
            <a:lvl7pPr marL="2971800" indent="-228600" algn="l" rtl="0" fontAlgn="base">
              <a:spcBef>
                <a:spcPct val="20000"/>
              </a:spcBef>
              <a:spcAft>
                <a:spcPct val="0"/>
              </a:spcAft>
              <a:buChar char="•"/>
              <a:defRPr sz="2000" b="1">
                <a:solidFill>
                  <a:schemeClr val="tx1"/>
                </a:solidFill>
                <a:latin typeface="+mn-lt"/>
                <a:ea typeface="宋体" pitchFamily="2" charset="-122"/>
              </a:defRPr>
            </a:lvl7pPr>
            <a:lvl8pPr marL="3429000" indent="-228600" algn="l" rtl="0" fontAlgn="base">
              <a:spcBef>
                <a:spcPct val="20000"/>
              </a:spcBef>
              <a:spcAft>
                <a:spcPct val="0"/>
              </a:spcAft>
              <a:buChar char="•"/>
              <a:defRPr sz="2000" b="1">
                <a:solidFill>
                  <a:schemeClr val="tx1"/>
                </a:solidFill>
                <a:latin typeface="+mn-lt"/>
                <a:ea typeface="宋体" pitchFamily="2" charset="-122"/>
              </a:defRPr>
            </a:lvl8pPr>
            <a:lvl9pPr marL="3886200" indent="-228600" algn="l" rtl="0" fontAlgn="base">
              <a:spcBef>
                <a:spcPct val="20000"/>
              </a:spcBef>
              <a:spcAft>
                <a:spcPct val="0"/>
              </a:spcAft>
              <a:buChar char="•"/>
              <a:defRPr sz="2000" b="1">
                <a:solidFill>
                  <a:schemeClr val="tx1"/>
                </a:solidFill>
                <a:latin typeface="+mn-lt"/>
                <a:ea typeface="宋体" pitchFamily="2" charset="-122"/>
              </a:defRPr>
            </a:lvl9pPr>
          </a:lstStyle>
          <a:p>
            <a:pPr marL="0" indent="0">
              <a:buFont typeface="Wingdings" panose="05000000000000000000" pitchFamily="2" charset="2"/>
              <a:buNone/>
              <a:defRPr/>
            </a:pPr>
            <a:r>
              <a:rPr lang="zh-CN" altLang="en-US" sz="1600" kern="0" dirty="0">
                <a:latin typeface="+mn-ea"/>
              </a:rPr>
              <a:t>否</a:t>
            </a:r>
            <a:endParaRPr lang="zh-CN" altLang="en-US" sz="1600" kern="0" dirty="0"/>
          </a:p>
        </p:txBody>
      </p:sp>
      <p:sp>
        <p:nvSpPr>
          <p:cNvPr id="28" name="Rectangle 3">
            <a:extLst>
              <a:ext uri="{FF2B5EF4-FFF2-40B4-BE49-F238E27FC236}">
                <a16:creationId xmlns:a16="http://schemas.microsoft.com/office/drawing/2014/main" id="{58892276-2A05-0E4E-B035-EEFEB35B65A8}"/>
              </a:ext>
            </a:extLst>
          </p:cNvPr>
          <p:cNvSpPr txBox="1">
            <a:spLocks noChangeArrowheads="1"/>
          </p:cNvSpPr>
          <p:nvPr/>
        </p:nvSpPr>
        <p:spPr bwMode="auto">
          <a:xfrm>
            <a:off x="7626317" y="3856038"/>
            <a:ext cx="519113" cy="339725"/>
          </a:xfrm>
          <a:prstGeom prst="rect">
            <a:avLst/>
          </a:prstGeom>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tyle>
          <a:lnRef idx="2">
            <a:schemeClr val="dk1"/>
          </a:lnRef>
          <a:fillRef idx="1">
            <a:schemeClr val="lt1"/>
          </a:fillRef>
          <a:effectRef idx="0">
            <a:schemeClr val="dk1"/>
          </a:effectRef>
          <a:fontRef idx="minor">
            <a:schemeClr val="dk1"/>
          </a:fontRef>
        </p:style>
        <p:txBody>
          <a:bodyPr>
            <a:normAutofit/>
          </a:bodyPr>
          <a:lstStyle>
            <a:lvl1pPr marL="342900" indent="-342900" algn="l" rtl="0" eaLnBrk="0" fontAlgn="base" hangingPunct="0">
              <a:spcBef>
                <a:spcPct val="20000"/>
              </a:spcBef>
              <a:spcAft>
                <a:spcPct val="0"/>
              </a:spcAft>
              <a:buFont typeface="Wingdings" panose="05000000000000000000" pitchFamily="2" charset="2"/>
              <a:buChar char="n"/>
              <a:defRPr sz="2800" b="1">
                <a:solidFill>
                  <a:schemeClr val="tx1"/>
                </a:solidFill>
                <a:latin typeface="+mn-lt"/>
                <a:ea typeface="+mn-ea"/>
                <a:cs typeface="+mn-cs"/>
              </a:defRPr>
            </a:lvl1pPr>
            <a:lvl2pPr marL="742950" indent="-285750" algn="l" rtl="0" eaLnBrk="0" fontAlgn="base" hangingPunct="0">
              <a:spcBef>
                <a:spcPct val="30000"/>
              </a:spcBef>
              <a:spcAft>
                <a:spcPct val="0"/>
              </a:spcAft>
              <a:buFont typeface="Wingdings" panose="05000000000000000000" pitchFamily="2" charset="2"/>
              <a:buChar char="l"/>
              <a:defRPr sz="2400" b="1">
                <a:solidFill>
                  <a:schemeClr val="tx1"/>
                </a:solidFill>
                <a:latin typeface="+mn-lt"/>
                <a:ea typeface="+mn-ea"/>
              </a:defRPr>
            </a:lvl2pPr>
            <a:lvl3pPr marL="1143000" indent="-228600" algn="l" rtl="0" eaLnBrk="0" fontAlgn="base" hangingPunct="0">
              <a:spcBef>
                <a:spcPct val="20000"/>
              </a:spcBef>
              <a:spcAft>
                <a:spcPct val="0"/>
              </a:spcAft>
              <a:buChar char="•"/>
              <a:defRPr sz="2400" b="1">
                <a:solidFill>
                  <a:schemeClr val="tx1"/>
                </a:solidFill>
                <a:latin typeface="+mn-lt"/>
                <a:ea typeface="宋体" pitchFamily="2" charset="-122"/>
              </a:defRPr>
            </a:lvl3pPr>
            <a:lvl4pPr marL="1600200" indent="-228600" algn="l" rtl="0" eaLnBrk="0" fontAlgn="base" hangingPunct="0">
              <a:spcBef>
                <a:spcPct val="20000"/>
              </a:spcBef>
              <a:spcAft>
                <a:spcPct val="0"/>
              </a:spcAft>
              <a:buChar char="•"/>
              <a:defRPr sz="2000" b="1">
                <a:solidFill>
                  <a:schemeClr val="tx1"/>
                </a:solidFill>
                <a:latin typeface="+mn-lt"/>
                <a:ea typeface="宋体" pitchFamily="2" charset="-122"/>
              </a:defRPr>
            </a:lvl4pPr>
            <a:lvl5pPr marL="2057400" indent="-228600" algn="l" rtl="0" eaLnBrk="0" fontAlgn="base" hangingPunct="0">
              <a:spcBef>
                <a:spcPct val="20000"/>
              </a:spcBef>
              <a:spcAft>
                <a:spcPct val="0"/>
              </a:spcAft>
              <a:buChar char="•"/>
              <a:defRPr sz="2000" b="1">
                <a:solidFill>
                  <a:schemeClr val="tx1"/>
                </a:solidFill>
                <a:latin typeface="+mn-lt"/>
                <a:ea typeface="宋体" pitchFamily="2" charset="-122"/>
              </a:defRPr>
            </a:lvl5pPr>
            <a:lvl6pPr marL="2514600" indent="-228600" algn="l" rtl="0" fontAlgn="base">
              <a:spcBef>
                <a:spcPct val="20000"/>
              </a:spcBef>
              <a:spcAft>
                <a:spcPct val="0"/>
              </a:spcAft>
              <a:buChar char="•"/>
              <a:defRPr sz="2000" b="1">
                <a:solidFill>
                  <a:schemeClr val="tx1"/>
                </a:solidFill>
                <a:latin typeface="+mn-lt"/>
                <a:ea typeface="宋体" pitchFamily="2" charset="-122"/>
              </a:defRPr>
            </a:lvl6pPr>
            <a:lvl7pPr marL="2971800" indent="-228600" algn="l" rtl="0" fontAlgn="base">
              <a:spcBef>
                <a:spcPct val="20000"/>
              </a:spcBef>
              <a:spcAft>
                <a:spcPct val="0"/>
              </a:spcAft>
              <a:buChar char="•"/>
              <a:defRPr sz="2000" b="1">
                <a:solidFill>
                  <a:schemeClr val="tx1"/>
                </a:solidFill>
                <a:latin typeface="+mn-lt"/>
                <a:ea typeface="宋体" pitchFamily="2" charset="-122"/>
              </a:defRPr>
            </a:lvl7pPr>
            <a:lvl8pPr marL="3429000" indent="-228600" algn="l" rtl="0" fontAlgn="base">
              <a:spcBef>
                <a:spcPct val="20000"/>
              </a:spcBef>
              <a:spcAft>
                <a:spcPct val="0"/>
              </a:spcAft>
              <a:buChar char="•"/>
              <a:defRPr sz="2000" b="1">
                <a:solidFill>
                  <a:schemeClr val="tx1"/>
                </a:solidFill>
                <a:latin typeface="+mn-lt"/>
                <a:ea typeface="宋体" pitchFamily="2" charset="-122"/>
              </a:defRPr>
            </a:lvl8pPr>
            <a:lvl9pPr marL="3886200" indent="-228600" algn="l" rtl="0" fontAlgn="base">
              <a:spcBef>
                <a:spcPct val="20000"/>
              </a:spcBef>
              <a:spcAft>
                <a:spcPct val="0"/>
              </a:spcAft>
              <a:buChar char="•"/>
              <a:defRPr sz="2000" b="1">
                <a:solidFill>
                  <a:schemeClr val="tx1"/>
                </a:solidFill>
                <a:latin typeface="+mn-lt"/>
                <a:ea typeface="宋体" pitchFamily="2" charset="-122"/>
              </a:defRPr>
            </a:lvl9pPr>
          </a:lstStyle>
          <a:p>
            <a:pPr marL="0" indent="0">
              <a:buFont typeface="Wingdings" panose="05000000000000000000" pitchFamily="2" charset="2"/>
              <a:buNone/>
              <a:defRPr/>
            </a:pPr>
            <a:r>
              <a:rPr lang="zh-CN" altLang="en-US" sz="1600" kern="0" dirty="0"/>
              <a:t>是</a:t>
            </a:r>
          </a:p>
        </p:txBody>
      </p:sp>
    </p:spTree>
    <p:extLst>
      <p:ext uri="{BB962C8B-B14F-4D97-AF65-F5344CB8AC3E}">
        <p14:creationId xmlns:p14="http://schemas.microsoft.com/office/powerpoint/2010/main" val="524048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additive="base">
                                        <p:cTn id="21" dur="500" fill="hold"/>
                                        <p:tgtEl>
                                          <p:spTgt spid="8"/>
                                        </p:tgtEl>
                                        <p:attrNameLst>
                                          <p:attrName>ppt_x</p:attrName>
                                        </p:attrNameLst>
                                      </p:cBhvr>
                                      <p:tavLst>
                                        <p:tav tm="0">
                                          <p:val>
                                            <p:strVal val="#ppt_x"/>
                                          </p:val>
                                        </p:tav>
                                        <p:tav tm="100000">
                                          <p:val>
                                            <p:strVal val="#ppt_x"/>
                                          </p:val>
                                        </p:tav>
                                      </p:tavLst>
                                    </p:anim>
                                    <p:anim calcmode="lin" valueType="num">
                                      <p:cBhvr additive="base">
                                        <p:cTn id="2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 calcmode="lin" valueType="num">
                                      <p:cBhvr additive="base">
                                        <p:cTn id="27" dur="500" fill="hold"/>
                                        <p:tgtEl>
                                          <p:spTgt spid="12"/>
                                        </p:tgtEl>
                                        <p:attrNameLst>
                                          <p:attrName>ppt_x</p:attrName>
                                        </p:attrNameLst>
                                      </p:cBhvr>
                                      <p:tavLst>
                                        <p:tav tm="0">
                                          <p:val>
                                            <p:strVal val="#ppt_x"/>
                                          </p:val>
                                        </p:tav>
                                        <p:tav tm="100000">
                                          <p:val>
                                            <p:strVal val="#ppt_x"/>
                                          </p:val>
                                        </p:tav>
                                      </p:tavLst>
                                    </p:anim>
                                    <p:anim calcmode="lin" valueType="num">
                                      <p:cBhvr additive="base">
                                        <p:cTn id="28" dur="500" fill="hold"/>
                                        <p:tgtEl>
                                          <p:spTgt spid="12"/>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additive="base">
                                        <p:cTn id="31" dur="500" fill="hold"/>
                                        <p:tgtEl>
                                          <p:spTgt spid="9"/>
                                        </p:tgtEl>
                                        <p:attrNameLst>
                                          <p:attrName>ppt_x</p:attrName>
                                        </p:attrNameLst>
                                      </p:cBhvr>
                                      <p:tavLst>
                                        <p:tav tm="0">
                                          <p:val>
                                            <p:strVal val="#ppt_x"/>
                                          </p:val>
                                        </p:tav>
                                        <p:tav tm="100000">
                                          <p:val>
                                            <p:strVal val="#ppt_x"/>
                                          </p:val>
                                        </p:tav>
                                      </p:tavLst>
                                    </p:anim>
                                    <p:anim calcmode="lin" valueType="num">
                                      <p:cBhvr additive="base">
                                        <p:cTn id="3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3"/>
                                        </p:tgtEl>
                                        <p:attrNameLst>
                                          <p:attrName>style.visibility</p:attrName>
                                        </p:attrNameLst>
                                      </p:cBhvr>
                                      <p:to>
                                        <p:strVal val="visible"/>
                                      </p:to>
                                    </p:set>
                                    <p:anim calcmode="lin" valueType="num">
                                      <p:cBhvr additive="base">
                                        <p:cTn id="37" dur="500" fill="hold"/>
                                        <p:tgtEl>
                                          <p:spTgt spid="13"/>
                                        </p:tgtEl>
                                        <p:attrNameLst>
                                          <p:attrName>ppt_x</p:attrName>
                                        </p:attrNameLst>
                                      </p:cBhvr>
                                      <p:tavLst>
                                        <p:tav tm="0">
                                          <p:val>
                                            <p:strVal val="#ppt_x"/>
                                          </p:val>
                                        </p:tav>
                                        <p:tav tm="100000">
                                          <p:val>
                                            <p:strVal val="#ppt_x"/>
                                          </p:val>
                                        </p:tav>
                                      </p:tavLst>
                                    </p:anim>
                                    <p:anim calcmode="lin" valueType="num">
                                      <p:cBhvr additive="base">
                                        <p:cTn id="38" dur="500" fill="hold"/>
                                        <p:tgtEl>
                                          <p:spTgt spid="13"/>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10"/>
                                        </p:tgtEl>
                                        <p:attrNameLst>
                                          <p:attrName>style.visibility</p:attrName>
                                        </p:attrNameLst>
                                      </p:cBhvr>
                                      <p:to>
                                        <p:strVal val="visible"/>
                                      </p:to>
                                    </p:set>
                                    <p:anim calcmode="lin" valueType="num">
                                      <p:cBhvr additive="base">
                                        <p:cTn id="41" dur="500" fill="hold"/>
                                        <p:tgtEl>
                                          <p:spTgt spid="10"/>
                                        </p:tgtEl>
                                        <p:attrNameLst>
                                          <p:attrName>ppt_x</p:attrName>
                                        </p:attrNameLst>
                                      </p:cBhvr>
                                      <p:tavLst>
                                        <p:tav tm="0">
                                          <p:val>
                                            <p:strVal val="#ppt_x"/>
                                          </p:val>
                                        </p:tav>
                                        <p:tav tm="100000">
                                          <p:val>
                                            <p:strVal val="#ppt_x"/>
                                          </p:val>
                                        </p:tav>
                                      </p:tavLst>
                                    </p:anim>
                                    <p:anim calcmode="lin" valueType="num">
                                      <p:cBhvr additive="base">
                                        <p:cTn id="4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27"/>
                                        </p:tgtEl>
                                        <p:attrNameLst>
                                          <p:attrName>style.visibility</p:attrName>
                                        </p:attrNameLst>
                                      </p:cBhvr>
                                      <p:to>
                                        <p:strVal val="visible"/>
                                      </p:to>
                                    </p:set>
                                    <p:anim calcmode="lin" valueType="num">
                                      <p:cBhvr additive="base">
                                        <p:cTn id="47" dur="500" fill="hold"/>
                                        <p:tgtEl>
                                          <p:spTgt spid="27"/>
                                        </p:tgtEl>
                                        <p:attrNameLst>
                                          <p:attrName>ppt_x</p:attrName>
                                        </p:attrNameLst>
                                      </p:cBhvr>
                                      <p:tavLst>
                                        <p:tav tm="0">
                                          <p:val>
                                            <p:strVal val="#ppt_x"/>
                                          </p:val>
                                        </p:tav>
                                        <p:tav tm="100000">
                                          <p:val>
                                            <p:strVal val="#ppt_x"/>
                                          </p:val>
                                        </p:tav>
                                      </p:tavLst>
                                    </p:anim>
                                    <p:anim calcmode="lin" valueType="num">
                                      <p:cBhvr additive="base">
                                        <p:cTn id="48" dur="500" fill="hold"/>
                                        <p:tgtEl>
                                          <p:spTgt spid="27"/>
                                        </p:tgtEl>
                                        <p:attrNameLst>
                                          <p:attrName>ppt_y</p:attrName>
                                        </p:attrNameLst>
                                      </p:cBhvr>
                                      <p:tavLst>
                                        <p:tav tm="0">
                                          <p:val>
                                            <p:strVal val="1+#ppt_h/2"/>
                                          </p:val>
                                        </p:tav>
                                        <p:tav tm="100000">
                                          <p:val>
                                            <p:strVal val="#ppt_y"/>
                                          </p:val>
                                        </p:tav>
                                      </p:tavLst>
                                    </p:anim>
                                  </p:childTnLst>
                                </p:cTn>
                              </p:par>
                              <p:par>
                                <p:cTn id="49" presetID="2" presetClass="entr" presetSubtype="4" fill="hold" nodeType="withEffect">
                                  <p:stCondLst>
                                    <p:cond delay="0"/>
                                  </p:stCondLst>
                                  <p:childTnLst>
                                    <p:set>
                                      <p:cBhvr>
                                        <p:cTn id="50" dur="1" fill="hold">
                                          <p:stCondLst>
                                            <p:cond delay="0"/>
                                          </p:stCondLst>
                                        </p:cTn>
                                        <p:tgtEl>
                                          <p:spTgt spid="20"/>
                                        </p:tgtEl>
                                        <p:attrNameLst>
                                          <p:attrName>style.visibility</p:attrName>
                                        </p:attrNameLst>
                                      </p:cBhvr>
                                      <p:to>
                                        <p:strVal val="visible"/>
                                      </p:to>
                                    </p:set>
                                    <p:anim calcmode="lin" valueType="num">
                                      <p:cBhvr additive="base">
                                        <p:cTn id="51" dur="500" fill="hold"/>
                                        <p:tgtEl>
                                          <p:spTgt spid="20"/>
                                        </p:tgtEl>
                                        <p:attrNameLst>
                                          <p:attrName>ppt_x</p:attrName>
                                        </p:attrNameLst>
                                      </p:cBhvr>
                                      <p:tavLst>
                                        <p:tav tm="0">
                                          <p:val>
                                            <p:strVal val="#ppt_x"/>
                                          </p:val>
                                        </p:tav>
                                        <p:tav tm="100000">
                                          <p:val>
                                            <p:strVal val="#ppt_x"/>
                                          </p:val>
                                        </p:tav>
                                      </p:tavLst>
                                    </p:anim>
                                    <p:anim calcmode="lin" valueType="num">
                                      <p:cBhvr additive="base">
                                        <p:cTn id="52" dur="500" fill="hold"/>
                                        <p:tgtEl>
                                          <p:spTgt spid="20"/>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21"/>
                                        </p:tgtEl>
                                        <p:attrNameLst>
                                          <p:attrName>style.visibility</p:attrName>
                                        </p:attrNameLst>
                                      </p:cBhvr>
                                      <p:to>
                                        <p:strVal val="visible"/>
                                      </p:to>
                                    </p:set>
                                    <p:anim calcmode="lin" valueType="num">
                                      <p:cBhvr additive="base">
                                        <p:cTn id="55" dur="500" fill="hold"/>
                                        <p:tgtEl>
                                          <p:spTgt spid="21"/>
                                        </p:tgtEl>
                                        <p:attrNameLst>
                                          <p:attrName>ppt_x</p:attrName>
                                        </p:attrNameLst>
                                      </p:cBhvr>
                                      <p:tavLst>
                                        <p:tav tm="0">
                                          <p:val>
                                            <p:strVal val="#ppt_x"/>
                                          </p:val>
                                        </p:tav>
                                        <p:tav tm="100000">
                                          <p:val>
                                            <p:strVal val="#ppt_x"/>
                                          </p:val>
                                        </p:tav>
                                      </p:tavLst>
                                    </p:anim>
                                    <p:anim calcmode="lin" valueType="num">
                                      <p:cBhvr additive="base">
                                        <p:cTn id="56" dur="500" fill="hold"/>
                                        <p:tgtEl>
                                          <p:spTgt spid="21"/>
                                        </p:tgtEl>
                                        <p:attrNameLst>
                                          <p:attrName>ppt_y</p:attrName>
                                        </p:attrNameLst>
                                      </p:cBhvr>
                                      <p:tavLst>
                                        <p:tav tm="0">
                                          <p:val>
                                            <p:strVal val="1+#ppt_h/2"/>
                                          </p:val>
                                        </p:tav>
                                        <p:tav tm="100000">
                                          <p:val>
                                            <p:strVal val="#ppt_y"/>
                                          </p:val>
                                        </p:tav>
                                      </p:tavLst>
                                    </p:anim>
                                  </p:childTnLst>
                                </p:cTn>
                              </p:par>
                              <p:par>
                                <p:cTn id="57" presetID="2" presetClass="entr" presetSubtype="4" fill="hold" nodeType="withEffect">
                                  <p:stCondLst>
                                    <p:cond delay="0"/>
                                  </p:stCondLst>
                                  <p:childTnLst>
                                    <p:set>
                                      <p:cBhvr>
                                        <p:cTn id="58" dur="1" fill="hold">
                                          <p:stCondLst>
                                            <p:cond delay="0"/>
                                          </p:stCondLst>
                                        </p:cTn>
                                        <p:tgtEl>
                                          <p:spTgt spid="22"/>
                                        </p:tgtEl>
                                        <p:attrNameLst>
                                          <p:attrName>style.visibility</p:attrName>
                                        </p:attrNameLst>
                                      </p:cBhvr>
                                      <p:to>
                                        <p:strVal val="visible"/>
                                      </p:to>
                                    </p:set>
                                    <p:anim calcmode="lin" valueType="num">
                                      <p:cBhvr additive="base">
                                        <p:cTn id="59" dur="500" fill="hold"/>
                                        <p:tgtEl>
                                          <p:spTgt spid="22"/>
                                        </p:tgtEl>
                                        <p:attrNameLst>
                                          <p:attrName>ppt_x</p:attrName>
                                        </p:attrNameLst>
                                      </p:cBhvr>
                                      <p:tavLst>
                                        <p:tav tm="0">
                                          <p:val>
                                            <p:strVal val="#ppt_x"/>
                                          </p:val>
                                        </p:tav>
                                        <p:tav tm="100000">
                                          <p:val>
                                            <p:strVal val="#ppt_x"/>
                                          </p:val>
                                        </p:tav>
                                      </p:tavLst>
                                    </p:anim>
                                    <p:anim calcmode="lin" valueType="num">
                                      <p:cBhvr additive="base">
                                        <p:cTn id="60"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2" presetClass="entr" presetSubtype="4" fill="hold" nodeType="clickEffect">
                                  <p:stCondLst>
                                    <p:cond delay="0"/>
                                  </p:stCondLst>
                                  <p:childTnLst>
                                    <p:set>
                                      <p:cBhvr>
                                        <p:cTn id="64" dur="1" fill="hold">
                                          <p:stCondLst>
                                            <p:cond delay="0"/>
                                          </p:stCondLst>
                                        </p:cTn>
                                        <p:tgtEl>
                                          <p:spTgt spid="15"/>
                                        </p:tgtEl>
                                        <p:attrNameLst>
                                          <p:attrName>style.visibility</p:attrName>
                                        </p:attrNameLst>
                                      </p:cBhvr>
                                      <p:to>
                                        <p:strVal val="visible"/>
                                      </p:to>
                                    </p:set>
                                    <p:anim calcmode="lin" valueType="num">
                                      <p:cBhvr additive="base">
                                        <p:cTn id="65" dur="500" fill="hold"/>
                                        <p:tgtEl>
                                          <p:spTgt spid="15"/>
                                        </p:tgtEl>
                                        <p:attrNameLst>
                                          <p:attrName>ppt_x</p:attrName>
                                        </p:attrNameLst>
                                      </p:cBhvr>
                                      <p:tavLst>
                                        <p:tav tm="0">
                                          <p:val>
                                            <p:strVal val="#ppt_x"/>
                                          </p:val>
                                        </p:tav>
                                        <p:tav tm="100000">
                                          <p:val>
                                            <p:strVal val="#ppt_x"/>
                                          </p:val>
                                        </p:tav>
                                      </p:tavLst>
                                    </p:anim>
                                    <p:anim calcmode="lin" valueType="num">
                                      <p:cBhvr additive="base">
                                        <p:cTn id="66" dur="500" fill="hold"/>
                                        <p:tgtEl>
                                          <p:spTgt spid="15"/>
                                        </p:tgtEl>
                                        <p:attrNameLst>
                                          <p:attrName>ppt_y</p:attrName>
                                        </p:attrNameLst>
                                      </p:cBhvr>
                                      <p:tavLst>
                                        <p:tav tm="0">
                                          <p:val>
                                            <p:strVal val="1+#ppt_h/2"/>
                                          </p:val>
                                        </p:tav>
                                        <p:tav tm="100000">
                                          <p:val>
                                            <p:strVal val="#ppt_y"/>
                                          </p:val>
                                        </p:tav>
                                      </p:tavLst>
                                    </p:anim>
                                  </p:childTnLst>
                                </p:cTn>
                              </p:par>
                              <p:par>
                                <p:cTn id="67" presetID="2" presetClass="entr" presetSubtype="4" fill="hold" grpId="0" nodeType="withEffect">
                                  <p:stCondLst>
                                    <p:cond delay="0"/>
                                  </p:stCondLst>
                                  <p:childTnLst>
                                    <p:set>
                                      <p:cBhvr>
                                        <p:cTn id="68" dur="1" fill="hold">
                                          <p:stCondLst>
                                            <p:cond delay="0"/>
                                          </p:stCondLst>
                                        </p:cTn>
                                        <p:tgtEl>
                                          <p:spTgt spid="28"/>
                                        </p:tgtEl>
                                        <p:attrNameLst>
                                          <p:attrName>style.visibility</p:attrName>
                                        </p:attrNameLst>
                                      </p:cBhvr>
                                      <p:to>
                                        <p:strVal val="visible"/>
                                      </p:to>
                                    </p:set>
                                    <p:anim calcmode="lin" valueType="num">
                                      <p:cBhvr additive="base">
                                        <p:cTn id="69" dur="500" fill="hold"/>
                                        <p:tgtEl>
                                          <p:spTgt spid="28"/>
                                        </p:tgtEl>
                                        <p:attrNameLst>
                                          <p:attrName>ppt_x</p:attrName>
                                        </p:attrNameLst>
                                      </p:cBhvr>
                                      <p:tavLst>
                                        <p:tav tm="0">
                                          <p:val>
                                            <p:strVal val="#ppt_x"/>
                                          </p:val>
                                        </p:tav>
                                        <p:tav tm="100000">
                                          <p:val>
                                            <p:strVal val="#ppt_x"/>
                                          </p:val>
                                        </p:tav>
                                      </p:tavLst>
                                    </p:anim>
                                    <p:anim calcmode="lin" valueType="num">
                                      <p:cBhvr additive="base">
                                        <p:cTn id="70" dur="500" fill="hold"/>
                                        <p:tgtEl>
                                          <p:spTgt spid="28"/>
                                        </p:tgtEl>
                                        <p:attrNameLst>
                                          <p:attrName>ppt_y</p:attrName>
                                        </p:attrNameLst>
                                      </p:cBhvr>
                                      <p:tavLst>
                                        <p:tav tm="0">
                                          <p:val>
                                            <p:strVal val="1+#ppt_h/2"/>
                                          </p:val>
                                        </p:tav>
                                        <p:tav tm="100000">
                                          <p:val>
                                            <p:strVal val="#ppt_y"/>
                                          </p:val>
                                        </p:tav>
                                      </p:tavLst>
                                    </p:anim>
                                  </p:childTnLst>
                                </p:cTn>
                              </p:par>
                              <p:par>
                                <p:cTn id="71" presetID="2" presetClass="entr" presetSubtype="4" fill="hold" grpId="0" nodeType="withEffect">
                                  <p:stCondLst>
                                    <p:cond delay="0"/>
                                  </p:stCondLst>
                                  <p:childTnLst>
                                    <p:set>
                                      <p:cBhvr>
                                        <p:cTn id="72" dur="1" fill="hold">
                                          <p:stCondLst>
                                            <p:cond delay="0"/>
                                          </p:stCondLst>
                                        </p:cTn>
                                        <p:tgtEl>
                                          <p:spTgt spid="14"/>
                                        </p:tgtEl>
                                        <p:attrNameLst>
                                          <p:attrName>style.visibility</p:attrName>
                                        </p:attrNameLst>
                                      </p:cBhvr>
                                      <p:to>
                                        <p:strVal val="visible"/>
                                      </p:to>
                                    </p:set>
                                    <p:anim calcmode="lin" valueType="num">
                                      <p:cBhvr additive="base">
                                        <p:cTn id="73" dur="500" fill="hold"/>
                                        <p:tgtEl>
                                          <p:spTgt spid="14"/>
                                        </p:tgtEl>
                                        <p:attrNameLst>
                                          <p:attrName>ppt_x</p:attrName>
                                        </p:attrNameLst>
                                      </p:cBhvr>
                                      <p:tavLst>
                                        <p:tav tm="0">
                                          <p:val>
                                            <p:strVal val="#ppt_x"/>
                                          </p:val>
                                        </p:tav>
                                        <p:tav tm="100000">
                                          <p:val>
                                            <p:strVal val="#ppt_x"/>
                                          </p:val>
                                        </p:tav>
                                      </p:tavLst>
                                    </p:anim>
                                    <p:anim calcmode="lin" valueType="num">
                                      <p:cBhvr additive="base">
                                        <p:cTn id="74"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 presetClass="entr" presetSubtype="4" fill="hold" nodeType="clickEffect">
                                  <p:stCondLst>
                                    <p:cond delay="0"/>
                                  </p:stCondLst>
                                  <p:childTnLst>
                                    <p:set>
                                      <p:cBhvr>
                                        <p:cTn id="78" dur="1" fill="hold">
                                          <p:stCondLst>
                                            <p:cond delay="0"/>
                                          </p:stCondLst>
                                        </p:cTn>
                                        <p:tgtEl>
                                          <p:spTgt spid="18"/>
                                        </p:tgtEl>
                                        <p:attrNameLst>
                                          <p:attrName>style.visibility</p:attrName>
                                        </p:attrNameLst>
                                      </p:cBhvr>
                                      <p:to>
                                        <p:strVal val="visible"/>
                                      </p:to>
                                    </p:set>
                                    <p:anim calcmode="lin" valueType="num">
                                      <p:cBhvr additive="base">
                                        <p:cTn id="79" dur="500" fill="hold"/>
                                        <p:tgtEl>
                                          <p:spTgt spid="18"/>
                                        </p:tgtEl>
                                        <p:attrNameLst>
                                          <p:attrName>ppt_x</p:attrName>
                                        </p:attrNameLst>
                                      </p:cBhvr>
                                      <p:tavLst>
                                        <p:tav tm="0">
                                          <p:val>
                                            <p:strVal val="#ppt_x"/>
                                          </p:val>
                                        </p:tav>
                                        <p:tav tm="100000">
                                          <p:val>
                                            <p:strVal val="#ppt_x"/>
                                          </p:val>
                                        </p:tav>
                                      </p:tavLst>
                                    </p:anim>
                                    <p:anim calcmode="lin" valueType="num">
                                      <p:cBhvr additive="base">
                                        <p:cTn id="80" dur="500" fill="hold"/>
                                        <p:tgtEl>
                                          <p:spTgt spid="18"/>
                                        </p:tgtEl>
                                        <p:attrNameLst>
                                          <p:attrName>ppt_y</p:attrName>
                                        </p:attrNameLst>
                                      </p:cBhvr>
                                      <p:tavLst>
                                        <p:tav tm="0">
                                          <p:val>
                                            <p:strVal val="1+#ppt_h/2"/>
                                          </p:val>
                                        </p:tav>
                                        <p:tav tm="100000">
                                          <p:val>
                                            <p:strVal val="#ppt_y"/>
                                          </p:val>
                                        </p:tav>
                                      </p:tavLst>
                                    </p:anim>
                                  </p:childTnLst>
                                </p:cTn>
                              </p:par>
                              <p:par>
                                <p:cTn id="81" presetID="2" presetClass="entr" presetSubtype="4" fill="hold" grpId="0" nodeType="withEffect">
                                  <p:stCondLst>
                                    <p:cond delay="0"/>
                                  </p:stCondLst>
                                  <p:childTnLst>
                                    <p:set>
                                      <p:cBhvr>
                                        <p:cTn id="82" dur="1" fill="hold">
                                          <p:stCondLst>
                                            <p:cond delay="0"/>
                                          </p:stCondLst>
                                        </p:cTn>
                                        <p:tgtEl>
                                          <p:spTgt spid="16"/>
                                        </p:tgtEl>
                                        <p:attrNameLst>
                                          <p:attrName>style.visibility</p:attrName>
                                        </p:attrNameLst>
                                      </p:cBhvr>
                                      <p:to>
                                        <p:strVal val="visible"/>
                                      </p:to>
                                    </p:set>
                                    <p:anim calcmode="lin" valueType="num">
                                      <p:cBhvr additive="base">
                                        <p:cTn id="83" dur="500" fill="hold"/>
                                        <p:tgtEl>
                                          <p:spTgt spid="16"/>
                                        </p:tgtEl>
                                        <p:attrNameLst>
                                          <p:attrName>ppt_x</p:attrName>
                                        </p:attrNameLst>
                                      </p:cBhvr>
                                      <p:tavLst>
                                        <p:tav tm="0">
                                          <p:val>
                                            <p:strVal val="#ppt_x"/>
                                          </p:val>
                                        </p:tav>
                                        <p:tav tm="100000">
                                          <p:val>
                                            <p:strVal val="#ppt_x"/>
                                          </p:val>
                                        </p:tav>
                                      </p:tavLst>
                                    </p:anim>
                                    <p:anim calcmode="lin" valueType="num">
                                      <p:cBhvr additive="base">
                                        <p:cTn id="84"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85" fill="hold">
                      <p:stCondLst>
                        <p:cond delay="indefinite"/>
                      </p:stCondLst>
                      <p:childTnLst>
                        <p:par>
                          <p:cTn id="86" fill="hold">
                            <p:stCondLst>
                              <p:cond delay="0"/>
                            </p:stCondLst>
                            <p:childTnLst>
                              <p:par>
                                <p:cTn id="87" presetID="2" presetClass="entr" presetSubtype="4" fill="hold" nodeType="clickEffect">
                                  <p:stCondLst>
                                    <p:cond delay="0"/>
                                  </p:stCondLst>
                                  <p:childTnLst>
                                    <p:set>
                                      <p:cBhvr>
                                        <p:cTn id="88" dur="1" fill="hold">
                                          <p:stCondLst>
                                            <p:cond delay="0"/>
                                          </p:stCondLst>
                                        </p:cTn>
                                        <p:tgtEl>
                                          <p:spTgt spid="19"/>
                                        </p:tgtEl>
                                        <p:attrNameLst>
                                          <p:attrName>style.visibility</p:attrName>
                                        </p:attrNameLst>
                                      </p:cBhvr>
                                      <p:to>
                                        <p:strVal val="visible"/>
                                      </p:to>
                                    </p:set>
                                    <p:anim calcmode="lin" valueType="num">
                                      <p:cBhvr additive="base">
                                        <p:cTn id="89" dur="500" fill="hold"/>
                                        <p:tgtEl>
                                          <p:spTgt spid="19"/>
                                        </p:tgtEl>
                                        <p:attrNameLst>
                                          <p:attrName>ppt_x</p:attrName>
                                        </p:attrNameLst>
                                      </p:cBhvr>
                                      <p:tavLst>
                                        <p:tav tm="0">
                                          <p:val>
                                            <p:strVal val="#ppt_x"/>
                                          </p:val>
                                        </p:tav>
                                        <p:tav tm="100000">
                                          <p:val>
                                            <p:strVal val="#ppt_x"/>
                                          </p:val>
                                        </p:tav>
                                      </p:tavLst>
                                    </p:anim>
                                    <p:anim calcmode="lin" valueType="num">
                                      <p:cBhvr additive="base">
                                        <p:cTn id="90" dur="500" fill="hold"/>
                                        <p:tgtEl>
                                          <p:spTgt spid="19"/>
                                        </p:tgtEl>
                                        <p:attrNameLst>
                                          <p:attrName>ppt_y</p:attrName>
                                        </p:attrNameLst>
                                      </p:cBhvr>
                                      <p:tavLst>
                                        <p:tav tm="0">
                                          <p:val>
                                            <p:strVal val="1+#ppt_h/2"/>
                                          </p:val>
                                        </p:tav>
                                        <p:tav tm="100000">
                                          <p:val>
                                            <p:strVal val="#ppt_y"/>
                                          </p:val>
                                        </p:tav>
                                      </p:tavLst>
                                    </p:anim>
                                  </p:childTnLst>
                                </p:cTn>
                              </p:par>
                              <p:par>
                                <p:cTn id="91" presetID="2" presetClass="entr" presetSubtype="4" fill="hold" grpId="0" nodeType="withEffect">
                                  <p:stCondLst>
                                    <p:cond delay="0"/>
                                  </p:stCondLst>
                                  <p:childTnLst>
                                    <p:set>
                                      <p:cBhvr>
                                        <p:cTn id="92" dur="1" fill="hold">
                                          <p:stCondLst>
                                            <p:cond delay="0"/>
                                          </p:stCondLst>
                                        </p:cTn>
                                        <p:tgtEl>
                                          <p:spTgt spid="17"/>
                                        </p:tgtEl>
                                        <p:attrNameLst>
                                          <p:attrName>style.visibility</p:attrName>
                                        </p:attrNameLst>
                                      </p:cBhvr>
                                      <p:to>
                                        <p:strVal val="visible"/>
                                      </p:to>
                                    </p:set>
                                    <p:anim calcmode="lin" valueType="num">
                                      <p:cBhvr additive="base">
                                        <p:cTn id="93" dur="500" fill="hold"/>
                                        <p:tgtEl>
                                          <p:spTgt spid="17"/>
                                        </p:tgtEl>
                                        <p:attrNameLst>
                                          <p:attrName>ppt_x</p:attrName>
                                        </p:attrNameLst>
                                      </p:cBhvr>
                                      <p:tavLst>
                                        <p:tav tm="0">
                                          <p:val>
                                            <p:strVal val="#ppt_x"/>
                                          </p:val>
                                        </p:tav>
                                        <p:tav tm="100000">
                                          <p:val>
                                            <p:strVal val="#ppt_x"/>
                                          </p:val>
                                        </p:tav>
                                      </p:tavLst>
                                    </p:anim>
                                    <p:anim calcmode="lin" valueType="num">
                                      <p:cBhvr additive="base">
                                        <p:cTn id="94"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95" fill="hold">
                      <p:stCondLst>
                        <p:cond delay="indefinite"/>
                      </p:stCondLst>
                      <p:childTnLst>
                        <p:par>
                          <p:cTn id="96" fill="hold">
                            <p:stCondLst>
                              <p:cond delay="0"/>
                            </p:stCondLst>
                            <p:childTnLst>
                              <p:par>
                                <p:cTn id="97" presetID="2" presetClass="entr" presetSubtype="4" fill="hold" nodeType="clickEffect">
                                  <p:stCondLst>
                                    <p:cond delay="0"/>
                                  </p:stCondLst>
                                  <p:childTnLst>
                                    <p:set>
                                      <p:cBhvr>
                                        <p:cTn id="98" dur="1" fill="hold">
                                          <p:stCondLst>
                                            <p:cond delay="0"/>
                                          </p:stCondLst>
                                        </p:cTn>
                                        <p:tgtEl>
                                          <p:spTgt spid="23"/>
                                        </p:tgtEl>
                                        <p:attrNameLst>
                                          <p:attrName>style.visibility</p:attrName>
                                        </p:attrNameLst>
                                      </p:cBhvr>
                                      <p:to>
                                        <p:strVal val="visible"/>
                                      </p:to>
                                    </p:set>
                                    <p:anim calcmode="lin" valueType="num">
                                      <p:cBhvr additive="base">
                                        <p:cTn id="99" dur="500" fill="hold"/>
                                        <p:tgtEl>
                                          <p:spTgt spid="23"/>
                                        </p:tgtEl>
                                        <p:attrNameLst>
                                          <p:attrName>ppt_x</p:attrName>
                                        </p:attrNameLst>
                                      </p:cBhvr>
                                      <p:tavLst>
                                        <p:tav tm="0">
                                          <p:val>
                                            <p:strVal val="#ppt_x"/>
                                          </p:val>
                                        </p:tav>
                                        <p:tav tm="100000">
                                          <p:val>
                                            <p:strVal val="#ppt_x"/>
                                          </p:val>
                                        </p:tav>
                                      </p:tavLst>
                                    </p:anim>
                                    <p:anim calcmode="lin" valueType="num">
                                      <p:cBhvr additive="base">
                                        <p:cTn id="100" dur="500" fill="hold"/>
                                        <p:tgtEl>
                                          <p:spTgt spid="23"/>
                                        </p:tgtEl>
                                        <p:attrNameLst>
                                          <p:attrName>ppt_y</p:attrName>
                                        </p:attrNameLst>
                                      </p:cBhvr>
                                      <p:tavLst>
                                        <p:tav tm="0">
                                          <p:val>
                                            <p:strVal val="1+#ppt_h/2"/>
                                          </p:val>
                                        </p:tav>
                                        <p:tav tm="100000">
                                          <p:val>
                                            <p:strVal val="#ppt_y"/>
                                          </p:val>
                                        </p:tav>
                                      </p:tavLst>
                                    </p:anim>
                                  </p:childTnLst>
                                </p:cTn>
                              </p:par>
                              <p:par>
                                <p:cTn id="101" presetID="2" presetClass="entr" presetSubtype="4" fill="hold" nodeType="withEffect">
                                  <p:stCondLst>
                                    <p:cond delay="0"/>
                                  </p:stCondLst>
                                  <p:childTnLst>
                                    <p:set>
                                      <p:cBhvr>
                                        <p:cTn id="102" dur="1" fill="hold">
                                          <p:stCondLst>
                                            <p:cond delay="0"/>
                                          </p:stCondLst>
                                        </p:cTn>
                                        <p:tgtEl>
                                          <p:spTgt spid="24"/>
                                        </p:tgtEl>
                                        <p:attrNameLst>
                                          <p:attrName>style.visibility</p:attrName>
                                        </p:attrNameLst>
                                      </p:cBhvr>
                                      <p:to>
                                        <p:strVal val="visible"/>
                                      </p:to>
                                    </p:set>
                                    <p:anim calcmode="lin" valueType="num">
                                      <p:cBhvr additive="base">
                                        <p:cTn id="103" dur="500" fill="hold"/>
                                        <p:tgtEl>
                                          <p:spTgt spid="24"/>
                                        </p:tgtEl>
                                        <p:attrNameLst>
                                          <p:attrName>ppt_x</p:attrName>
                                        </p:attrNameLst>
                                      </p:cBhvr>
                                      <p:tavLst>
                                        <p:tav tm="0">
                                          <p:val>
                                            <p:strVal val="#ppt_x"/>
                                          </p:val>
                                        </p:tav>
                                        <p:tav tm="100000">
                                          <p:val>
                                            <p:strVal val="#ppt_x"/>
                                          </p:val>
                                        </p:tav>
                                      </p:tavLst>
                                    </p:anim>
                                    <p:anim calcmode="lin" valueType="num">
                                      <p:cBhvr additive="base">
                                        <p:cTn id="104" dur="500" fill="hold"/>
                                        <p:tgtEl>
                                          <p:spTgt spid="24"/>
                                        </p:tgtEl>
                                        <p:attrNameLst>
                                          <p:attrName>ppt_y</p:attrName>
                                        </p:attrNameLst>
                                      </p:cBhvr>
                                      <p:tavLst>
                                        <p:tav tm="0">
                                          <p:val>
                                            <p:strVal val="1+#ppt_h/2"/>
                                          </p:val>
                                        </p:tav>
                                        <p:tav tm="100000">
                                          <p:val>
                                            <p:strVal val="#ppt_y"/>
                                          </p:val>
                                        </p:tav>
                                      </p:tavLst>
                                    </p:anim>
                                  </p:childTnLst>
                                </p:cTn>
                              </p:par>
                              <p:par>
                                <p:cTn id="105" presetID="2" presetClass="entr" presetSubtype="4" fill="hold" nodeType="withEffect">
                                  <p:stCondLst>
                                    <p:cond delay="0"/>
                                  </p:stCondLst>
                                  <p:childTnLst>
                                    <p:set>
                                      <p:cBhvr>
                                        <p:cTn id="106" dur="1" fill="hold">
                                          <p:stCondLst>
                                            <p:cond delay="0"/>
                                          </p:stCondLst>
                                        </p:cTn>
                                        <p:tgtEl>
                                          <p:spTgt spid="25"/>
                                        </p:tgtEl>
                                        <p:attrNameLst>
                                          <p:attrName>style.visibility</p:attrName>
                                        </p:attrNameLst>
                                      </p:cBhvr>
                                      <p:to>
                                        <p:strVal val="visible"/>
                                      </p:to>
                                    </p:set>
                                    <p:anim calcmode="lin" valueType="num">
                                      <p:cBhvr additive="base">
                                        <p:cTn id="107" dur="500" fill="hold"/>
                                        <p:tgtEl>
                                          <p:spTgt spid="25"/>
                                        </p:tgtEl>
                                        <p:attrNameLst>
                                          <p:attrName>ppt_x</p:attrName>
                                        </p:attrNameLst>
                                      </p:cBhvr>
                                      <p:tavLst>
                                        <p:tav tm="0">
                                          <p:val>
                                            <p:strVal val="#ppt_x"/>
                                          </p:val>
                                        </p:tav>
                                        <p:tav tm="100000">
                                          <p:val>
                                            <p:strVal val="#ppt_x"/>
                                          </p:val>
                                        </p:tav>
                                      </p:tavLst>
                                    </p:anim>
                                    <p:anim calcmode="lin" valueType="num">
                                      <p:cBhvr additive="base">
                                        <p:cTn id="108" dur="500" fill="hold"/>
                                        <p:tgtEl>
                                          <p:spTgt spid="25"/>
                                        </p:tgtEl>
                                        <p:attrNameLst>
                                          <p:attrName>ppt_y</p:attrName>
                                        </p:attrNameLst>
                                      </p:cBhvr>
                                      <p:tavLst>
                                        <p:tav tm="0">
                                          <p:val>
                                            <p:strVal val="1+#ppt_h/2"/>
                                          </p:val>
                                        </p:tav>
                                        <p:tav tm="100000">
                                          <p:val>
                                            <p:strVal val="#ppt_y"/>
                                          </p:val>
                                        </p:tav>
                                      </p:tavLst>
                                    </p:anim>
                                  </p:childTnLst>
                                </p:cTn>
                              </p:par>
                              <p:par>
                                <p:cTn id="109" presetID="2" presetClass="entr" presetSubtype="4" fill="hold" nodeType="withEffect">
                                  <p:stCondLst>
                                    <p:cond delay="0"/>
                                  </p:stCondLst>
                                  <p:childTnLst>
                                    <p:set>
                                      <p:cBhvr>
                                        <p:cTn id="110" dur="1" fill="hold">
                                          <p:stCondLst>
                                            <p:cond delay="0"/>
                                          </p:stCondLst>
                                        </p:cTn>
                                        <p:tgtEl>
                                          <p:spTgt spid="26"/>
                                        </p:tgtEl>
                                        <p:attrNameLst>
                                          <p:attrName>style.visibility</p:attrName>
                                        </p:attrNameLst>
                                      </p:cBhvr>
                                      <p:to>
                                        <p:strVal val="visible"/>
                                      </p:to>
                                    </p:set>
                                    <p:anim calcmode="lin" valueType="num">
                                      <p:cBhvr additive="base">
                                        <p:cTn id="111" dur="500" fill="hold"/>
                                        <p:tgtEl>
                                          <p:spTgt spid="26"/>
                                        </p:tgtEl>
                                        <p:attrNameLst>
                                          <p:attrName>ppt_x</p:attrName>
                                        </p:attrNameLst>
                                      </p:cBhvr>
                                      <p:tavLst>
                                        <p:tav tm="0">
                                          <p:val>
                                            <p:strVal val="#ppt_x"/>
                                          </p:val>
                                        </p:tav>
                                        <p:tav tm="100000">
                                          <p:val>
                                            <p:strVal val="#ppt_x"/>
                                          </p:val>
                                        </p:tav>
                                      </p:tavLst>
                                    </p:anim>
                                    <p:anim calcmode="lin" valueType="num">
                                      <p:cBhvr additive="base">
                                        <p:cTn id="112"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9" grpId="0" animBg="1"/>
      <p:bldP spid="10" grpId="0" animBg="1"/>
      <p:bldP spid="14" grpId="0" animBg="1"/>
      <p:bldP spid="16" grpId="0" animBg="1"/>
      <p:bldP spid="17" grpId="0" animBg="1"/>
      <p:bldP spid="27" grpId="0" animBg="1"/>
      <p:bldP spid="28"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a:spLocks/>
          </p:cNvSpPr>
          <p:nvPr/>
        </p:nvSpPr>
        <p:spPr>
          <a:xfrm>
            <a:off x="917711" y="956123"/>
            <a:ext cx="10662455" cy="132556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571500" indent="-571500">
              <a:buFont typeface="Wingdings" charset="2"/>
              <a:buChar char="u"/>
            </a:pPr>
            <a:r>
              <a:rPr kumimoji="1" lang="zh-CN" altLang="en-US" sz="3600" dirty="0">
                <a:latin typeface="SimHei" charset="-122"/>
                <a:ea typeface="SimHei" charset="-122"/>
                <a:cs typeface="SimHei" charset="-122"/>
              </a:rPr>
              <a:t>实验</a:t>
            </a:r>
            <a:r>
              <a:rPr kumimoji="1" lang="en-US" altLang="zh-CN" sz="3600" dirty="0">
                <a:latin typeface="SimHei" charset="-122"/>
                <a:ea typeface="SimHei" charset="-122"/>
                <a:cs typeface="SimHei" charset="-122"/>
              </a:rPr>
              <a:t>1-</a:t>
            </a:r>
            <a:r>
              <a:rPr kumimoji="1" lang="zh-CN" altLang="en-US" sz="3600" dirty="0">
                <a:latin typeface="SimHei" charset="-122"/>
                <a:ea typeface="SimHei" charset="-122"/>
                <a:cs typeface="SimHei" charset="-122"/>
              </a:rPr>
              <a:t>解决死锁问题的思考</a:t>
            </a:r>
          </a:p>
        </p:txBody>
      </p:sp>
      <p:sp>
        <p:nvSpPr>
          <p:cNvPr id="2" name="文本框 1"/>
          <p:cNvSpPr txBox="1"/>
          <p:nvPr/>
        </p:nvSpPr>
        <p:spPr>
          <a:xfrm>
            <a:off x="1367022" y="1450092"/>
            <a:ext cx="10044332" cy="5262979"/>
          </a:xfrm>
          <a:prstGeom prst="rect">
            <a:avLst/>
          </a:prstGeom>
          <a:noFill/>
        </p:spPr>
        <p:txBody>
          <a:bodyPr wrap="square" rtlCol="0">
            <a:spAutoFit/>
          </a:bodyPr>
          <a:lstStyle/>
          <a:p>
            <a:pPr>
              <a:lnSpc>
                <a:spcPct val="150000"/>
              </a:lnSpc>
            </a:pPr>
            <a:r>
              <a:rPr lang="en-US" altLang="zh-CN" sz="2800" dirty="0">
                <a:latin typeface="SimSun" charset="-122"/>
                <a:ea typeface="SimSun" charset="-122"/>
                <a:cs typeface="SimSun" charset="-122"/>
              </a:rPr>
              <a:t>A</a:t>
            </a:r>
            <a:r>
              <a:rPr lang="zh-CN" altLang="en-US" sz="2800" dirty="0">
                <a:latin typeface="SimSun" charset="-122"/>
                <a:ea typeface="SimSun" charset="-122"/>
                <a:cs typeface="SimSun" charset="-122"/>
              </a:rPr>
              <a:t>．至多只允许四个哲学家同时进餐</a:t>
            </a:r>
            <a:r>
              <a:rPr lang="en-US" altLang="zh-CN" sz="2800" dirty="0">
                <a:latin typeface="SimSun" charset="-122"/>
                <a:ea typeface="SimSun" charset="-122"/>
                <a:cs typeface="SimSun" charset="-122"/>
              </a:rPr>
              <a:t>,</a:t>
            </a:r>
            <a:r>
              <a:rPr lang="zh-CN" altLang="en-US" sz="2800" dirty="0">
                <a:latin typeface="SimSun" charset="-122"/>
                <a:ea typeface="SimSun" charset="-122"/>
                <a:cs typeface="SimSun" charset="-122"/>
              </a:rPr>
              <a:t>以保证至少有一个哲学家能够进餐</a:t>
            </a:r>
            <a:r>
              <a:rPr lang="en-US" altLang="zh-CN" sz="2800" dirty="0">
                <a:latin typeface="SimSun" charset="-122"/>
                <a:ea typeface="SimSun" charset="-122"/>
                <a:cs typeface="SimSun" charset="-122"/>
              </a:rPr>
              <a:t>,</a:t>
            </a:r>
            <a:r>
              <a:rPr lang="zh-CN" altLang="en-US" sz="2800" dirty="0">
                <a:latin typeface="SimSun" charset="-122"/>
                <a:ea typeface="SimSun" charset="-122"/>
                <a:cs typeface="SimSun" charset="-122"/>
              </a:rPr>
              <a:t>最终总会释放出他所使用过的两支筷子</a:t>
            </a:r>
            <a:r>
              <a:rPr lang="en-US" altLang="zh-CN" sz="2800" dirty="0">
                <a:latin typeface="SimSun" charset="-122"/>
                <a:ea typeface="SimSun" charset="-122"/>
                <a:cs typeface="SimSun" charset="-122"/>
              </a:rPr>
              <a:t>,</a:t>
            </a:r>
            <a:r>
              <a:rPr lang="zh-CN" altLang="en-US" sz="2800" dirty="0">
                <a:latin typeface="SimSun" charset="-122"/>
                <a:ea typeface="SimSun" charset="-122"/>
                <a:cs typeface="SimSun" charset="-122"/>
              </a:rPr>
              <a:t>从而可使更多的哲学家进餐。</a:t>
            </a:r>
            <a:endParaRPr lang="en-US" altLang="zh-CN" sz="2800" dirty="0">
              <a:latin typeface="SimSun" charset="-122"/>
              <a:ea typeface="SimSun" charset="-122"/>
              <a:cs typeface="SimSun" charset="-122"/>
            </a:endParaRPr>
          </a:p>
          <a:p>
            <a:pPr>
              <a:lnSpc>
                <a:spcPct val="150000"/>
              </a:lnSpc>
            </a:pPr>
            <a:r>
              <a:rPr lang="en-US" altLang="zh-CN" sz="2800" dirty="0">
                <a:latin typeface="SimSun" charset="-122"/>
                <a:ea typeface="SimSun" charset="-122"/>
                <a:cs typeface="SimSun" charset="-122"/>
              </a:rPr>
              <a:t>B</a:t>
            </a:r>
            <a:r>
              <a:rPr lang="zh-CN" altLang="en-US" sz="2800" dirty="0">
                <a:latin typeface="SimSun" charset="-122"/>
                <a:ea typeface="SimSun" charset="-122"/>
                <a:cs typeface="SimSun" charset="-122"/>
              </a:rPr>
              <a:t>。仅当哲学家的左右两支筷子都可用时</a:t>
            </a:r>
            <a:r>
              <a:rPr lang="en-US" altLang="zh-CN" sz="2800" dirty="0">
                <a:latin typeface="SimSun" charset="-122"/>
                <a:ea typeface="SimSun" charset="-122"/>
                <a:cs typeface="SimSun" charset="-122"/>
              </a:rPr>
              <a:t>,</a:t>
            </a:r>
            <a:r>
              <a:rPr lang="zh-CN" altLang="en-US" sz="2800" dirty="0">
                <a:latin typeface="SimSun" charset="-122"/>
                <a:ea typeface="SimSun" charset="-122"/>
                <a:cs typeface="SimSun" charset="-122"/>
              </a:rPr>
              <a:t>才允许他拿起筷子进餐。（</a:t>
            </a:r>
            <a:r>
              <a:rPr lang="en-US" altLang="zh-CN" sz="2800" dirty="0">
                <a:latin typeface="SimSun" charset="-122"/>
                <a:ea typeface="SimSun" charset="-122"/>
                <a:cs typeface="SimSun" charset="-122"/>
              </a:rPr>
              <a:t>AND</a:t>
            </a:r>
            <a:r>
              <a:rPr lang="zh-CN" altLang="en-US" sz="2800" dirty="0">
                <a:latin typeface="SimSun" charset="-122"/>
                <a:ea typeface="SimSun" charset="-122"/>
                <a:cs typeface="SimSun" charset="-122"/>
              </a:rPr>
              <a:t>信号量）</a:t>
            </a:r>
            <a:endParaRPr lang="en-US" altLang="zh-CN" sz="2800" dirty="0">
              <a:latin typeface="SimSun" charset="-122"/>
              <a:ea typeface="SimSun" charset="-122"/>
              <a:cs typeface="SimSun" charset="-122"/>
            </a:endParaRPr>
          </a:p>
          <a:p>
            <a:pPr>
              <a:lnSpc>
                <a:spcPct val="150000"/>
              </a:lnSpc>
            </a:pPr>
            <a:r>
              <a:rPr lang="en-US" altLang="zh-CN" sz="2800" dirty="0">
                <a:latin typeface="SimSun" charset="-122"/>
                <a:ea typeface="SimSun" charset="-122"/>
                <a:cs typeface="SimSun" charset="-122"/>
              </a:rPr>
              <a:t>C</a:t>
            </a:r>
            <a:r>
              <a:rPr lang="zh-CN" altLang="en-US" sz="2800" dirty="0">
                <a:latin typeface="SimSun" charset="-122"/>
                <a:ea typeface="SimSun" charset="-122"/>
                <a:cs typeface="SimSun" charset="-122"/>
              </a:rPr>
              <a:t>。取左侧和右侧筷子的操作进行保护，使之成为一个原子操作</a:t>
            </a:r>
            <a:endParaRPr lang="en-US" altLang="zh-CN" sz="2800" dirty="0">
              <a:latin typeface="SimSun" charset="-122"/>
              <a:ea typeface="SimSun" charset="-122"/>
              <a:cs typeface="SimSun" charset="-122"/>
            </a:endParaRPr>
          </a:p>
          <a:p>
            <a:pPr>
              <a:lnSpc>
                <a:spcPct val="150000"/>
              </a:lnSpc>
            </a:pPr>
            <a:r>
              <a:rPr kumimoji="1" lang="en-US" altLang="zh-CN" sz="2800" dirty="0">
                <a:latin typeface="SimSun" charset="-122"/>
                <a:ea typeface="SimSun" charset="-122"/>
                <a:cs typeface="SimSun" charset="-122"/>
              </a:rPr>
              <a:t>D</a:t>
            </a:r>
            <a:r>
              <a:rPr kumimoji="1" lang="zh-CN" altLang="en-US" sz="2800" dirty="0">
                <a:latin typeface="SimSun" charset="-122"/>
                <a:ea typeface="SimSun" charset="-122"/>
                <a:cs typeface="SimSun" charset="-122"/>
              </a:rPr>
              <a:t>。</a:t>
            </a:r>
            <a:r>
              <a:rPr lang="zh-CN" altLang="en-US" sz="2800" dirty="0">
                <a:latin typeface="SimSun" charset="-122"/>
                <a:ea typeface="SimSun" charset="-122"/>
                <a:cs typeface="SimSun" charset="-122"/>
              </a:rPr>
              <a:t>规定奇数号的哲学家先拿起他左边的筷子</a:t>
            </a:r>
            <a:r>
              <a:rPr lang="en-US" altLang="zh-CN" sz="2800" dirty="0">
                <a:latin typeface="SimSun" charset="-122"/>
                <a:ea typeface="SimSun" charset="-122"/>
                <a:cs typeface="SimSun" charset="-122"/>
              </a:rPr>
              <a:t>,</a:t>
            </a:r>
            <a:r>
              <a:rPr lang="zh-CN" altLang="en-US" sz="2800" dirty="0">
                <a:latin typeface="SimSun" charset="-122"/>
                <a:ea typeface="SimSun" charset="-122"/>
                <a:cs typeface="SimSun" charset="-122"/>
              </a:rPr>
              <a:t>然后再去拿他右边的筷子</a:t>
            </a:r>
            <a:r>
              <a:rPr lang="en-US" altLang="zh-CN" sz="2800" dirty="0">
                <a:latin typeface="SimSun" charset="-122"/>
                <a:ea typeface="SimSun" charset="-122"/>
                <a:cs typeface="SimSun" charset="-122"/>
              </a:rPr>
              <a:t>;</a:t>
            </a:r>
            <a:r>
              <a:rPr lang="zh-CN" altLang="en-US" sz="2800" dirty="0">
                <a:latin typeface="SimSun" charset="-122"/>
                <a:ea typeface="SimSun" charset="-122"/>
                <a:cs typeface="SimSun" charset="-122"/>
              </a:rPr>
              <a:t>而偶数号的哲学家则相反</a:t>
            </a:r>
            <a:r>
              <a:rPr lang="en-US" altLang="zh-CN" sz="2800" dirty="0">
                <a:latin typeface="SimSun" charset="-122"/>
                <a:ea typeface="SimSun" charset="-122"/>
                <a:cs typeface="SimSun" charset="-122"/>
              </a:rPr>
              <a:t>.</a:t>
            </a:r>
          </a:p>
        </p:txBody>
      </p:sp>
    </p:spTree>
    <p:extLst>
      <p:ext uri="{BB962C8B-B14F-4D97-AF65-F5344CB8AC3E}">
        <p14:creationId xmlns:p14="http://schemas.microsoft.com/office/powerpoint/2010/main" val="18860960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871561"/>
            <a:ext cx="10515600" cy="1325563"/>
          </a:xfrm>
        </p:spPr>
        <p:txBody>
          <a:bodyPr/>
          <a:lstStyle/>
          <a:p>
            <a:r>
              <a:rPr lang="zh-CN" altLang="en-US" dirty="0">
                <a:latin typeface="SimHei" charset="-122"/>
                <a:ea typeface="SimHei" charset="-122"/>
                <a:cs typeface="SimHei" charset="-122"/>
              </a:rPr>
              <a:t>参考资料</a:t>
            </a:r>
          </a:p>
        </p:txBody>
      </p:sp>
      <p:sp>
        <p:nvSpPr>
          <p:cNvPr id="3" name="内容占位符 2"/>
          <p:cNvSpPr>
            <a:spLocks noGrp="1"/>
          </p:cNvSpPr>
          <p:nvPr>
            <p:ph idx="1"/>
          </p:nvPr>
        </p:nvSpPr>
        <p:spPr>
          <a:xfrm>
            <a:off x="609600" y="1951893"/>
            <a:ext cx="10972800" cy="3657599"/>
          </a:xfrm>
        </p:spPr>
        <p:txBody>
          <a:bodyPr>
            <a:normAutofit fontScale="92500"/>
          </a:bodyPr>
          <a:lstStyle/>
          <a:p>
            <a:r>
              <a:rPr lang="zh-CN" altLang="en-US" dirty="0"/>
              <a:t>参考</a:t>
            </a:r>
            <a:r>
              <a:rPr lang="en-US" altLang="zh-CN" dirty="0"/>
              <a:t>2.5.2</a:t>
            </a:r>
            <a:r>
              <a:rPr lang="zh-CN" altLang="en-US" dirty="0"/>
              <a:t>中的内容及代码</a:t>
            </a:r>
            <a:endParaRPr lang="en-US" altLang="zh-CN" dirty="0"/>
          </a:p>
          <a:p>
            <a:r>
              <a:rPr lang="zh-CN" altLang="en-US" dirty="0"/>
              <a:t>参考</a:t>
            </a:r>
            <a:r>
              <a:rPr lang="en-US" altLang="zh-CN" dirty="0"/>
              <a:t>2.5.1</a:t>
            </a:r>
            <a:r>
              <a:rPr lang="zh-CN" altLang="en-US" dirty="0"/>
              <a:t>中的内容及代码</a:t>
            </a:r>
            <a:endParaRPr lang="en-US" altLang="zh-CN" dirty="0"/>
          </a:p>
          <a:p>
            <a:endParaRPr lang="en-US" altLang="zh-CN" dirty="0"/>
          </a:p>
          <a:p>
            <a:r>
              <a:rPr lang="zh-CN" altLang="en-US" dirty="0"/>
              <a:t>参考</a:t>
            </a:r>
            <a:r>
              <a:rPr lang="en-US" altLang="zh-CN" dirty="0"/>
              <a:t>Linux C </a:t>
            </a:r>
            <a:r>
              <a:rPr lang="zh-CN" altLang="en-US" dirty="0"/>
              <a:t>信号量编程</a:t>
            </a:r>
            <a:r>
              <a:rPr lang="en-US" altLang="zh-CN" dirty="0">
                <a:hlinkClick r:id="rId2"/>
              </a:rPr>
              <a:t>http://www.cnblogs.com/hjslovewcl/archive/2011/03/03/2314341.html</a:t>
            </a:r>
            <a:endParaRPr lang="en-US" altLang="zh-CN" dirty="0"/>
          </a:p>
          <a:p>
            <a:r>
              <a:rPr lang="zh-CN" altLang="en-US" dirty="0"/>
              <a:t>参考</a:t>
            </a:r>
            <a:r>
              <a:rPr lang="en-US" altLang="zh-CN" dirty="0" err="1"/>
              <a:t>Posix</a:t>
            </a:r>
            <a:r>
              <a:rPr lang="zh-CN" altLang="en-US" dirty="0"/>
              <a:t>信号量函数</a:t>
            </a:r>
            <a:endParaRPr lang="en-US" altLang="zh-CN" dirty="0"/>
          </a:p>
          <a:p>
            <a:pPr marL="0" indent="0">
              <a:buNone/>
            </a:pPr>
            <a:r>
              <a:rPr lang="en-US" altLang="zh-CN" dirty="0">
                <a:hlinkClick r:id="rId3"/>
              </a:rPr>
              <a:t>http://blog.163.com/software_ark/blog/static/17561459420118211002342</a:t>
            </a:r>
            <a:r>
              <a:rPr lang="en-US" altLang="zh-CN" dirty="0"/>
              <a:t>/</a:t>
            </a:r>
            <a:endParaRPr lang="zh-CN" altLang="en-US" dirty="0"/>
          </a:p>
        </p:txBody>
      </p:sp>
    </p:spTree>
    <p:extLst>
      <p:ext uri="{BB962C8B-B14F-4D97-AF65-F5344CB8AC3E}">
        <p14:creationId xmlns:p14="http://schemas.microsoft.com/office/powerpoint/2010/main" val="20521464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26959" y="952590"/>
            <a:ext cx="10515600" cy="1325563"/>
          </a:xfrm>
        </p:spPr>
        <p:txBody>
          <a:bodyPr>
            <a:normAutofit/>
          </a:bodyPr>
          <a:lstStyle/>
          <a:p>
            <a:pPr marL="571500" indent="-571500">
              <a:buFont typeface="Wingdings" charset="2"/>
              <a:buChar char="u"/>
            </a:pPr>
            <a:r>
              <a:rPr kumimoji="1" lang="zh-CN" altLang="en-US" sz="3600" dirty="0">
                <a:latin typeface="SimHei" charset="-122"/>
                <a:ea typeface="SimHei" charset="-122"/>
                <a:cs typeface="SimHei" charset="-122"/>
              </a:rPr>
              <a:t>实验内容安排</a:t>
            </a:r>
          </a:p>
        </p:txBody>
      </p:sp>
      <p:sp>
        <p:nvSpPr>
          <p:cNvPr id="3" name="内容占位符 2"/>
          <p:cNvSpPr>
            <a:spLocks noGrp="1"/>
          </p:cNvSpPr>
          <p:nvPr>
            <p:ph idx="1"/>
          </p:nvPr>
        </p:nvSpPr>
        <p:spPr>
          <a:xfrm>
            <a:off x="1399464" y="1902350"/>
            <a:ext cx="10143095" cy="4351338"/>
          </a:xfrm>
        </p:spPr>
        <p:txBody>
          <a:bodyPr>
            <a:noAutofit/>
          </a:bodyPr>
          <a:lstStyle/>
          <a:p>
            <a:pPr>
              <a:lnSpc>
                <a:spcPct val="150000"/>
              </a:lnSpc>
            </a:pPr>
            <a:r>
              <a:rPr lang="zh-CN" altLang="en-US" sz="3200" b="1" dirty="0">
                <a:latin typeface="Microsoft YaHei" panose="020B0503020204020204" pitchFamily="34" charset="-122"/>
                <a:ea typeface="Microsoft YaHei" panose="020B0503020204020204" pitchFamily="34" charset="-122"/>
                <a:cs typeface="SimSun" charset="-122"/>
              </a:rPr>
              <a:t>实验二进程（线程）同步与互斥的经典问题</a:t>
            </a:r>
            <a:endParaRPr lang="en-US" altLang="zh-CN" sz="3200" b="1" dirty="0">
              <a:latin typeface="Microsoft YaHei" panose="020B0503020204020204" pitchFamily="34" charset="-122"/>
              <a:ea typeface="Microsoft YaHei" panose="020B0503020204020204" pitchFamily="34" charset="-122"/>
              <a:cs typeface="SimSun" charset="-122"/>
            </a:endParaRPr>
          </a:p>
          <a:p>
            <a:pPr lvl="1">
              <a:lnSpc>
                <a:spcPct val="150000"/>
              </a:lnSpc>
            </a:pPr>
            <a:r>
              <a:rPr lang="zh-CN" altLang="en-US" sz="3200" b="1" dirty="0">
                <a:latin typeface="Microsoft YaHei" panose="020B0503020204020204" pitchFamily="34" charset="-122"/>
                <a:ea typeface="Microsoft YaHei" panose="020B0503020204020204" pitchFamily="34" charset="-122"/>
                <a:cs typeface="SimSun" charset="-122"/>
              </a:rPr>
              <a:t>生产者消费者问题实现</a:t>
            </a:r>
            <a:endParaRPr lang="en-US" altLang="zh-CN" sz="3200" b="1" dirty="0">
              <a:latin typeface="Microsoft YaHei" panose="020B0503020204020204" pitchFamily="34" charset="-122"/>
              <a:ea typeface="Microsoft YaHei" panose="020B0503020204020204" pitchFamily="34" charset="-122"/>
              <a:cs typeface="SimSun" charset="-122"/>
            </a:endParaRPr>
          </a:p>
        </p:txBody>
      </p:sp>
      <p:pic>
        <p:nvPicPr>
          <p:cNvPr id="4" name="图片 3"/>
          <p:cNvPicPr>
            <a:picLocks noChangeAspect="1"/>
          </p:cNvPicPr>
          <p:nvPr/>
        </p:nvPicPr>
        <p:blipFill>
          <a:blip r:embed="rId3"/>
          <a:stretch>
            <a:fillRect/>
          </a:stretch>
        </p:blipFill>
        <p:spPr>
          <a:xfrm>
            <a:off x="155437" y="180561"/>
            <a:ext cx="3797300" cy="533400"/>
          </a:xfrm>
          <a:prstGeom prst="rect">
            <a:avLst/>
          </a:prstGeom>
        </p:spPr>
      </p:pic>
    </p:spTree>
    <p:extLst>
      <p:ext uri="{BB962C8B-B14F-4D97-AF65-F5344CB8AC3E}">
        <p14:creationId xmlns:p14="http://schemas.microsoft.com/office/powerpoint/2010/main" val="1743748539"/>
      </p:ext>
    </p:extLst>
  </p:cSld>
  <p:clrMapOvr>
    <a:masterClrMapping/>
  </p:clrMapOvr>
  <mc:AlternateContent xmlns:mc="http://schemas.openxmlformats.org/markup-compatibility/2006" xmlns:p14="http://schemas.microsoft.com/office/powerpoint/2010/main">
    <mc:Choice Requires="p14">
      <p:transition spd="slow" p14:dur="2000" advTm="2488"/>
    </mc:Choice>
    <mc:Fallback xmlns="">
      <p:transition spd="slow" advTm="2488"/>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751114" y="840992"/>
            <a:ext cx="11146596" cy="6169408"/>
          </a:xfrm>
        </p:spPr>
        <p:txBody>
          <a:bodyPr>
            <a:noAutofit/>
          </a:bodyPr>
          <a:lstStyle/>
          <a:p>
            <a:pPr marL="0" indent="0">
              <a:lnSpc>
                <a:spcPct val="150000"/>
              </a:lnSpc>
              <a:buNone/>
            </a:pPr>
            <a:r>
              <a:rPr lang="zh-CN" altLang="en-US" sz="3600" b="1" dirty="0">
                <a:latin typeface="Microsoft YaHei" panose="020B0503020204020204" pitchFamily="34" charset="-122"/>
                <a:ea typeface="Microsoft YaHei" panose="020B0503020204020204" pitchFamily="34" charset="-122"/>
                <a:cs typeface="SimSun" charset="-122"/>
              </a:rPr>
              <a:t>实验二、生产者</a:t>
            </a:r>
            <a:r>
              <a:rPr lang="en-US" altLang="zh-CN" sz="3600" b="1" dirty="0">
                <a:latin typeface="Microsoft YaHei" panose="020B0503020204020204" pitchFamily="34" charset="-122"/>
                <a:ea typeface="Microsoft YaHei" panose="020B0503020204020204" pitchFamily="34" charset="-122"/>
                <a:cs typeface="SimSun" charset="-122"/>
              </a:rPr>
              <a:t>/</a:t>
            </a:r>
            <a:r>
              <a:rPr lang="zh-CN" altLang="en-US" sz="3600" b="1" dirty="0">
                <a:latin typeface="Microsoft YaHei" panose="020B0503020204020204" pitchFamily="34" charset="-122"/>
                <a:ea typeface="Microsoft YaHei" panose="020B0503020204020204" pitchFamily="34" charset="-122"/>
                <a:cs typeface="SimSun" charset="-122"/>
              </a:rPr>
              <a:t>消费者问题的实现</a:t>
            </a:r>
            <a:endParaRPr lang="en-US" altLang="zh-CN" sz="3600" b="1" dirty="0">
              <a:latin typeface="Microsoft YaHei" panose="020B0503020204020204" pitchFamily="34" charset="-122"/>
              <a:ea typeface="Microsoft YaHei" panose="020B0503020204020204" pitchFamily="34" charset="-122"/>
              <a:cs typeface="SimSun" charset="-122"/>
            </a:endParaRPr>
          </a:p>
          <a:p>
            <a:pPr>
              <a:lnSpc>
                <a:spcPct val="150000"/>
              </a:lnSpc>
            </a:pPr>
            <a:r>
              <a:rPr lang="zh-CN" altLang="en-US" dirty="0">
                <a:latin typeface="Microsoft YaHei" panose="020B0503020204020204" pitchFamily="34" charset="-122"/>
                <a:ea typeface="Microsoft YaHei" panose="020B0503020204020204" pitchFamily="34" charset="-122"/>
              </a:rPr>
              <a:t>实验目的</a:t>
            </a:r>
          </a:p>
          <a:p>
            <a:pPr indent="395288">
              <a:lnSpc>
                <a:spcPct val="150000"/>
              </a:lnSpc>
              <a:buFont typeface="Wingdings" pitchFamily="2" charset="2"/>
              <a:buAutoNum type="circleNumDbPlain"/>
            </a:pPr>
            <a:r>
              <a:rPr lang="zh-CN" altLang="en-US" sz="2400" dirty="0">
                <a:latin typeface="Microsoft YaHei" panose="020B0503020204020204" pitchFamily="34" charset="-122"/>
                <a:ea typeface="Microsoft YaHei" panose="020B0503020204020204" pitchFamily="34" charset="-122"/>
              </a:rPr>
              <a:t>掌握进程、线程的概念，熟悉相关的控制语。</a:t>
            </a:r>
          </a:p>
          <a:p>
            <a:pPr indent="395288">
              <a:lnSpc>
                <a:spcPct val="150000"/>
              </a:lnSpc>
              <a:buFont typeface="Wingdings" pitchFamily="2" charset="2"/>
              <a:buAutoNum type="circleNumDbPlain"/>
            </a:pPr>
            <a:r>
              <a:rPr lang="zh-CN" altLang="en-US" sz="2400" dirty="0">
                <a:latin typeface="Microsoft YaHei" panose="020B0503020204020204" pitchFamily="34" charset="-122"/>
                <a:ea typeface="Microsoft YaHei" panose="020B0503020204020204" pitchFamily="34" charset="-122"/>
              </a:rPr>
              <a:t>掌握进程、线程间的同步原理和方法。</a:t>
            </a:r>
          </a:p>
          <a:p>
            <a:pPr indent="395288">
              <a:lnSpc>
                <a:spcPct val="150000"/>
              </a:lnSpc>
              <a:buFont typeface="Wingdings" pitchFamily="2" charset="2"/>
              <a:buAutoNum type="circleNumDbPlain"/>
            </a:pPr>
            <a:r>
              <a:rPr lang="zh-CN" altLang="en-US" sz="2400" dirty="0">
                <a:latin typeface="Microsoft YaHei" panose="020B0503020204020204" pitchFamily="34" charset="-122"/>
                <a:ea typeface="Microsoft YaHei" panose="020B0503020204020204" pitchFamily="34" charset="-122"/>
              </a:rPr>
              <a:t>掌握进程、线程间的互斥原理和方法。</a:t>
            </a:r>
          </a:p>
          <a:p>
            <a:pPr indent="395288">
              <a:lnSpc>
                <a:spcPct val="150000"/>
              </a:lnSpc>
              <a:buFont typeface="Wingdings" pitchFamily="2" charset="2"/>
              <a:buAutoNum type="circleNumDbPlain"/>
            </a:pPr>
            <a:r>
              <a:rPr lang="zh-CN" altLang="en-US" sz="2400" dirty="0">
                <a:latin typeface="Microsoft YaHei" panose="020B0503020204020204" pitchFamily="34" charset="-122"/>
                <a:ea typeface="Microsoft YaHei" panose="020B0503020204020204" pitchFamily="34" charset="-122"/>
              </a:rPr>
              <a:t>掌握使用信号量原语解决进程、线程间互斥和同步方法。</a:t>
            </a:r>
            <a:endParaRPr lang="en-US" altLang="zh-CN" sz="2400" dirty="0">
              <a:latin typeface="Microsoft YaHei" panose="020B0503020204020204" pitchFamily="34" charset="-122"/>
              <a:ea typeface="Microsoft YaHei" panose="020B0503020204020204" pitchFamily="34" charset="-122"/>
            </a:endParaRPr>
          </a:p>
        </p:txBody>
      </p:sp>
      <p:pic>
        <p:nvPicPr>
          <p:cNvPr id="4" name="图片 3"/>
          <p:cNvPicPr>
            <a:picLocks noChangeAspect="1"/>
          </p:cNvPicPr>
          <p:nvPr/>
        </p:nvPicPr>
        <p:blipFill>
          <a:blip r:embed="rId3"/>
          <a:stretch>
            <a:fillRect/>
          </a:stretch>
        </p:blipFill>
        <p:spPr>
          <a:xfrm>
            <a:off x="155437" y="180561"/>
            <a:ext cx="3797300" cy="533400"/>
          </a:xfrm>
          <a:prstGeom prst="rect">
            <a:avLst/>
          </a:prstGeom>
        </p:spPr>
      </p:pic>
    </p:spTree>
    <p:extLst>
      <p:ext uri="{BB962C8B-B14F-4D97-AF65-F5344CB8AC3E}">
        <p14:creationId xmlns:p14="http://schemas.microsoft.com/office/powerpoint/2010/main" val="3524310067"/>
      </p:ext>
    </p:extLst>
  </p:cSld>
  <p:clrMapOvr>
    <a:masterClrMapping/>
  </p:clrMapOvr>
  <mc:AlternateContent xmlns:mc="http://schemas.openxmlformats.org/markup-compatibility/2006" xmlns:p14="http://schemas.microsoft.com/office/powerpoint/2010/main">
    <mc:Choice Requires="p14">
      <p:transition spd="slow" p14:dur="2000" advTm="2488"/>
    </mc:Choice>
    <mc:Fallback xmlns="">
      <p:transition spd="slow" advTm="2488"/>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788226" y="840992"/>
            <a:ext cx="10350829" cy="4451444"/>
          </a:xfrm>
        </p:spPr>
        <p:txBody>
          <a:bodyPr>
            <a:noAutofit/>
          </a:bodyPr>
          <a:lstStyle/>
          <a:p>
            <a:pPr marL="0" indent="0" algn="just">
              <a:lnSpc>
                <a:spcPct val="120000"/>
              </a:lnSpc>
              <a:buNone/>
            </a:pPr>
            <a:r>
              <a:rPr lang="zh-CN" altLang="en-US" b="1" dirty="0">
                <a:latin typeface="Microsoft YaHei" panose="020B0503020204020204" pitchFamily="34" charset="-122"/>
                <a:ea typeface="Microsoft YaHei" panose="020B0503020204020204" pitchFamily="34" charset="-122"/>
                <a:cs typeface="SimSun" charset="-122"/>
              </a:rPr>
              <a:t>实验二、生产者</a:t>
            </a:r>
            <a:r>
              <a:rPr lang="en-US" altLang="zh-CN" b="1" dirty="0">
                <a:latin typeface="Microsoft YaHei" panose="020B0503020204020204" pitchFamily="34" charset="-122"/>
                <a:ea typeface="Microsoft YaHei" panose="020B0503020204020204" pitchFamily="34" charset="-122"/>
                <a:cs typeface="SimSun" charset="-122"/>
              </a:rPr>
              <a:t>/</a:t>
            </a:r>
            <a:r>
              <a:rPr lang="zh-CN" altLang="en-US" b="1" dirty="0">
                <a:latin typeface="Microsoft YaHei" panose="020B0503020204020204" pitchFamily="34" charset="-122"/>
                <a:ea typeface="Microsoft YaHei" panose="020B0503020204020204" pitchFamily="34" charset="-122"/>
                <a:cs typeface="SimSun" charset="-122"/>
              </a:rPr>
              <a:t>消费者问题的实现</a:t>
            </a:r>
            <a:endParaRPr lang="en-US" altLang="zh-CN" b="1" dirty="0">
              <a:latin typeface="Microsoft YaHei" panose="020B0503020204020204" pitchFamily="34" charset="-122"/>
              <a:ea typeface="Microsoft YaHei" panose="020B0503020204020204" pitchFamily="34" charset="-122"/>
              <a:cs typeface="SimSun" charset="-122"/>
            </a:endParaRPr>
          </a:p>
          <a:p>
            <a:pPr algn="just"/>
            <a:r>
              <a:rPr lang="zh-CN" altLang="en-US" dirty="0"/>
              <a:t>实验原理</a:t>
            </a:r>
            <a:endParaRPr lang="en-US" altLang="zh-CN" dirty="0"/>
          </a:p>
          <a:p>
            <a:pPr marL="582613" indent="-312738" algn="just">
              <a:lnSpc>
                <a:spcPct val="150000"/>
              </a:lnSpc>
              <a:buFont typeface="Wingdings" pitchFamily="2" charset="2"/>
              <a:buChar char="Ø"/>
            </a:pPr>
            <a:r>
              <a:rPr lang="en-US" altLang="zh-CN" sz="2400" dirty="0">
                <a:latin typeface="Microsoft YaHei" panose="020B0503020204020204" pitchFamily="34" charset="-122"/>
                <a:ea typeface="Microsoft YaHei" panose="020B0503020204020204" pitchFamily="34" charset="-122"/>
              </a:rPr>
              <a:t>n</a:t>
            </a:r>
            <a:r>
              <a:rPr lang="zh-CN" altLang="en-US" sz="2400" dirty="0">
                <a:latin typeface="Microsoft YaHei" panose="020B0503020204020204" pitchFamily="34" charset="-122"/>
                <a:ea typeface="Microsoft YaHei" panose="020B0503020204020204" pitchFamily="34" charset="-122"/>
              </a:rPr>
              <a:t>个缓冲区的缓冲池作为一个共享资源，当生产者进程从数据源</a:t>
            </a:r>
            <a:r>
              <a:rPr lang="en-US" altLang="zh-CN"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文件中读取数据后将会申请一个缓冲区，并将此数据放入缓冲区中。</a:t>
            </a:r>
            <a:endParaRPr lang="en-US" altLang="zh-CN" sz="2400" dirty="0">
              <a:latin typeface="Microsoft YaHei" panose="020B0503020204020204" pitchFamily="34" charset="-122"/>
              <a:ea typeface="Microsoft YaHei" panose="020B0503020204020204" pitchFamily="34" charset="-122"/>
            </a:endParaRPr>
          </a:p>
          <a:p>
            <a:pPr marL="582613" indent="-312738" algn="just">
              <a:lnSpc>
                <a:spcPct val="150000"/>
              </a:lnSpc>
              <a:buFont typeface="Wingdings" pitchFamily="2" charset="2"/>
              <a:buChar char="Ø"/>
            </a:pPr>
            <a:r>
              <a:rPr lang="zh-CN" altLang="en-US" sz="2400" dirty="0">
                <a:latin typeface="Microsoft YaHei" panose="020B0503020204020204" pitchFamily="34" charset="-122"/>
                <a:ea typeface="Microsoft YaHei" panose="020B0503020204020204" pitchFamily="34" charset="-122"/>
              </a:rPr>
              <a:t>消费者从一个缓冲区中取走数据，并将其中的内容打印输出。</a:t>
            </a:r>
            <a:endParaRPr lang="en-US" altLang="zh-CN" sz="2400" dirty="0">
              <a:latin typeface="Microsoft YaHei" panose="020B0503020204020204" pitchFamily="34" charset="-122"/>
              <a:ea typeface="Microsoft YaHei" panose="020B0503020204020204" pitchFamily="34" charset="-122"/>
            </a:endParaRPr>
          </a:p>
          <a:p>
            <a:pPr marL="582613" indent="-312738" algn="just">
              <a:lnSpc>
                <a:spcPct val="150000"/>
              </a:lnSpc>
              <a:buFont typeface="Wingdings" pitchFamily="2" charset="2"/>
              <a:buChar char="Ø"/>
            </a:pPr>
            <a:r>
              <a:rPr lang="zh-CN" altLang="en-US" sz="2400" dirty="0">
                <a:latin typeface="Microsoft YaHei" panose="020B0503020204020204" pitchFamily="34" charset="-122"/>
                <a:ea typeface="Microsoft YaHei" panose="020B0503020204020204" pitchFamily="34" charset="-122"/>
              </a:rPr>
              <a:t>当生产者进程正在访问缓冲区时，消费者进程不能同时访问缓冲区，因此缓冲区是个互斥资源。</a:t>
            </a:r>
          </a:p>
        </p:txBody>
      </p:sp>
      <p:pic>
        <p:nvPicPr>
          <p:cNvPr id="4" name="图片 3"/>
          <p:cNvPicPr>
            <a:picLocks noChangeAspect="1"/>
          </p:cNvPicPr>
          <p:nvPr/>
        </p:nvPicPr>
        <p:blipFill>
          <a:blip r:embed="rId3"/>
          <a:stretch>
            <a:fillRect/>
          </a:stretch>
        </p:blipFill>
        <p:spPr>
          <a:xfrm>
            <a:off x="155437" y="180561"/>
            <a:ext cx="3797300" cy="533400"/>
          </a:xfrm>
          <a:prstGeom prst="rect">
            <a:avLst/>
          </a:prstGeom>
        </p:spPr>
      </p:pic>
    </p:spTree>
    <p:extLst>
      <p:ext uri="{BB962C8B-B14F-4D97-AF65-F5344CB8AC3E}">
        <p14:creationId xmlns:p14="http://schemas.microsoft.com/office/powerpoint/2010/main" val="1073278594"/>
      </p:ext>
    </p:extLst>
  </p:cSld>
  <p:clrMapOvr>
    <a:masterClrMapping/>
  </p:clrMapOvr>
  <mc:AlternateContent xmlns:mc="http://schemas.openxmlformats.org/markup-compatibility/2006" xmlns:p14="http://schemas.microsoft.com/office/powerpoint/2010/main">
    <mc:Choice Requires="p14">
      <p:transition spd="slow" p14:dur="2000" advTm="2488"/>
    </mc:Choice>
    <mc:Fallback xmlns="">
      <p:transition spd="slow" advTm="2488"/>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38844" y="587829"/>
            <a:ext cx="10628158" cy="6270171"/>
          </a:xfrm>
        </p:spPr>
        <p:txBody>
          <a:bodyPr>
            <a:noAutofit/>
          </a:bodyPr>
          <a:lstStyle/>
          <a:p>
            <a:pPr marL="0" indent="0">
              <a:lnSpc>
                <a:spcPct val="120000"/>
              </a:lnSpc>
              <a:buNone/>
            </a:pPr>
            <a:r>
              <a:rPr lang="zh-CN" altLang="en-US" b="1" dirty="0">
                <a:latin typeface="Microsoft YaHei" panose="020B0503020204020204" pitchFamily="34" charset="-122"/>
                <a:ea typeface="Microsoft YaHei" panose="020B0503020204020204" pitchFamily="34" charset="-122"/>
                <a:cs typeface="SimSun" charset="-122"/>
              </a:rPr>
              <a:t>实验二、生产者</a:t>
            </a:r>
            <a:r>
              <a:rPr lang="en-US" altLang="zh-CN" b="1" dirty="0">
                <a:latin typeface="Microsoft YaHei" panose="020B0503020204020204" pitchFamily="34" charset="-122"/>
                <a:ea typeface="Microsoft YaHei" panose="020B0503020204020204" pitchFamily="34" charset="-122"/>
                <a:cs typeface="SimSun" charset="-122"/>
              </a:rPr>
              <a:t>/</a:t>
            </a:r>
            <a:r>
              <a:rPr lang="zh-CN" altLang="en-US" b="1" dirty="0">
                <a:latin typeface="Microsoft YaHei" panose="020B0503020204020204" pitchFamily="34" charset="-122"/>
                <a:ea typeface="Microsoft YaHei" panose="020B0503020204020204" pitchFamily="34" charset="-122"/>
                <a:cs typeface="SimSun" charset="-122"/>
              </a:rPr>
              <a:t>消费者问题的实现</a:t>
            </a:r>
            <a:endParaRPr lang="en-US" altLang="zh-CN" b="1" dirty="0">
              <a:latin typeface="Microsoft YaHei" panose="020B0503020204020204" pitchFamily="34" charset="-122"/>
              <a:ea typeface="Microsoft YaHei" panose="020B0503020204020204" pitchFamily="34" charset="-122"/>
              <a:cs typeface="SimSun" charset="-122"/>
            </a:endParaRPr>
          </a:p>
          <a:p>
            <a:r>
              <a:rPr lang="zh-CN" altLang="en-US" dirty="0">
                <a:latin typeface="Microsoft YaHei" panose="020B0503020204020204" pitchFamily="34" charset="-122"/>
                <a:ea typeface="Microsoft YaHei" panose="020B0503020204020204" pitchFamily="34" charset="-122"/>
              </a:rPr>
              <a:t>实验步骤</a:t>
            </a:r>
          </a:p>
          <a:p>
            <a:pPr>
              <a:buFont typeface="Wingdings" pitchFamily="2" charset="2"/>
              <a:buAutoNum type="circleNumDbPlain"/>
            </a:pPr>
            <a:r>
              <a:rPr lang="zh-CN" altLang="en-US" sz="2400" dirty="0">
                <a:latin typeface="Microsoft YaHei" panose="020B0503020204020204" pitchFamily="34" charset="-122"/>
                <a:ea typeface="Microsoft YaHei" panose="020B0503020204020204" pitchFamily="34" charset="-122"/>
              </a:rPr>
              <a:t>分配具有n个缓冲区的缓冲池，作为共享资源。</a:t>
            </a:r>
          </a:p>
          <a:p>
            <a:pPr>
              <a:buFont typeface="Wingdings" pitchFamily="2" charset="2"/>
              <a:buAutoNum type="circleNumDbPlain"/>
            </a:pPr>
            <a:r>
              <a:rPr lang="zh-CN" altLang="en-US" sz="2400" dirty="0">
                <a:latin typeface="Microsoft YaHei" panose="020B0503020204020204" pitchFamily="34" charset="-122"/>
                <a:ea typeface="Microsoft YaHei" panose="020B0503020204020204" pitchFamily="34" charset="-122"/>
              </a:rPr>
              <a:t>定义两个</a:t>
            </a:r>
            <a:r>
              <a:rPr lang="zh-CN" altLang="en-US" sz="2400" dirty="0">
                <a:solidFill>
                  <a:srgbClr val="FF0000"/>
                </a:solidFill>
                <a:latin typeface="Microsoft YaHei" panose="020B0503020204020204" pitchFamily="34" charset="-122"/>
                <a:ea typeface="Microsoft YaHei" panose="020B0503020204020204" pitchFamily="34" charset="-122"/>
              </a:rPr>
              <a:t>资源型信号量empty 和full</a:t>
            </a:r>
            <a:r>
              <a:rPr lang="zh-CN" altLang="en-US" sz="2400" dirty="0">
                <a:latin typeface="Microsoft YaHei" panose="020B0503020204020204" pitchFamily="34" charset="-122"/>
                <a:ea typeface="Microsoft YaHei" panose="020B0503020204020204" pitchFamily="34" charset="-122"/>
              </a:rPr>
              <a:t>，empty信号量表示当前空的缓冲区数量，full表示当前满的缓冲区数量。</a:t>
            </a:r>
          </a:p>
          <a:p>
            <a:pPr>
              <a:buFont typeface="Wingdings" pitchFamily="2" charset="2"/>
              <a:buAutoNum type="circleNumDbPlain"/>
            </a:pPr>
            <a:r>
              <a:rPr lang="zh-CN" altLang="en-US" sz="2400" dirty="0">
                <a:solidFill>
                  <a:srgbClr val="FF0000"/>
                </a:solidFill>
                <a:latin typeface="Microsoft YaHei" panose="020B0503020204020204" pitchFamily="34" charset="-122"/>
                <a:ea typeface="Microsoft YaHei" panose="020B0503020204020204" pitchFamily="34" charset="-122"/>
              </a:rPr>
              <a:t>定义互斥信号量mutex</a:t>
            </a:r>
            <a:r>
              <a:rPr lang="zh-CN" altLang="en-US" sz="2400" dirty="0">
                <a:latin typeface="Microsoft YaHei" panose="020B0503020204020204" pitchFamily="34" charset="-122"/>
                <a:ea typeface="Microsoft YaHei" panose="020B0503020204020204" pitchFamily="34" charset="-122"/>
              </a:rPr>
              <a:t>，当某个进程访问缓冲区之前先获取此信号量，在对缓冲区的操作完成后再释放此互斥信号量。以此实现多个进程对共享资源的互斥访问。</a:t>
            </a:r>
          </a:p>
          <a:p>
            <a:pPr>
              <a:buFont typeface="Wingdings" pitchFamily="2" charset="2"/>
              <a:buAutoNum type="circleNumDbPlain"/>
            </a:pPr>
            <a:r>
              <a:rPr lang="zh-CN" altLang="en-US" sz="2400" dirty="0">
                <a:latin typeface="Microsoft YaHei" panose="020B0503020204020204" pitchFamily="34" charset="-122"/>
                <a:ea typeface="Microsoft YaHei" panose="020B0503020204020204" pitchFamily="34" charset="-122"/>
              </a:rPr>
              <a:t>创建</a:t>
            </a:r>
            <a:r>
              <a:rPr lang="zh-CN" altLang="en-US" sz="2400" dirty="0">
                <a:solidFill>
                  <a:srgbClr val="FF0000"/>
                </a:solidFill>
                <a:latin typeface="Microsoft YaHei" panose="020B0503020204020204" pitchFamily="34" charset="-122"/>
                <a:ea typeface="Microsoft YaHei" panose="020B0503020204020204" pitchFamily="34" charset="-122"/>
              </a:rPr>
              <a:t>3个进程（或者线程）作为生产者，4个进程（或者线程）作为消费者</a:t>
            </a:r>
            <a:r>
              <a:rPr lang="zh-CN" altLang="en-US" sz="2400" dirty="0">
                <a:latin typeface="Microsoft YaHei" panose="020B0503020204020204" pitchFamily="34" charset="-122"/>
                <a:ea typeface="Microsoft YaHei" panose="020B0503020204020204" pitchFamily="34" charset="-122"/>
              </a:rPr>
              <a:t>。创建一个文件作为数据源，文件中事先写入一些内容作为内容。</a:t>
            </a:r>
          </a:p>
          <a:p>
            <a:pPr>
              <a:buFont typeface="Wingdings" pitchFamily="2" charset="2"/>
              <a:buAutoNum type="circleNumDbPlain"/>
            </a:pPr>
            <a:r>
              <a:rPr lang="zh-CN" altLang="en-US" sz="2400" dirty="0">
                <a:latin typeface="Microsoft YaHei" panose="020B0503020204020204" pitchFamily="34" charset="-122"/>
                <a:ea typeface="Microsoft YaHei" panose="020B0503020204020204" pitchFamily="34" charset="-122"/>
              </a:rPr>
              <a:t>编写代码实现生产者进程的工作内容，即从文件中读取数据，然后申请一个empty信号量，和互斥信号量，然后进入临界区操作将读取的数据放入此缓冲区中。并释放empty信号量和互斥信号量。</a:t>
            </a:r>
            <a:endParaRPr lang="en-US" altLang="zh-CN" sz="2400" dirty="0">
              <a:latin typeface="Microsoft YaHei" panose="020B0503020204020204" pitchFamily="34" charset="-122"/>
              <a:ea typeface="Microsoft YaHei" panose="020B0503020204020204" pitchFamily="34" charset="-122"/>
            </a:endParaRPr>
          </a:p>
          <a:p>
            <a:pPr>
              <a:buFont typeface="Wingdings" pitchFamily="2" charset="2"/>
              <a:buAutoNum type="circleNumDbPlain"/>
            </a:pPr>
            <a:r>
              <a:rPr lang="zh-CN" altLang="en-US" sz="2400" dirty="0">
                <a:latin typeface="Microsoft YaHei" panose="020B0503020204020204" pitchFamily="34" charset="-122"/>
                <a:ea typeface="Microsoft YaHei" panose="020B0503020204020204" pitchFamily="34" charset="-122"/>
              </a:rPr>
              <a:t>编写代码实现消费者者进程的工作内容，即先申请一个</a:t>
            </a:r>
            <a:r>
              <a:rPr lang="en-US" altLang="zh-CN" sz="2400" dirty="0">
                <a:latin typeface="Microsoft YaHei" panose="020B0503020204020204" pitchFamily="34" charset="-122"/>
                <a:ea typeface="Microsoft YaHei" panose="020B0503020204020204" pitchFamily="34" charset="-122"/>
              </a:rPr>
              <a:t>full</a:t>
            </a:r>
            <a:r>
              <a:rPr lang="zh-CN" altLang="en-US" sz="2400" dirty="0">
                <a:latin typeface="Microsoft YaHei" panose="020B0503020204020204" pitchFamily="34" charset="-122"/>
                <a:ea typeface="Microsoft YaHei" panose="020B0503020204020204" pitchFamily="34" charset="-122"/>
              </a:rPr>
              <a:t>信号量，和互斥信号量，然后进入临界区操作从缓冲区中读取数据并打印输出。</a:t>
            </a:r>
          </a:p>
          <a:p>
            <a:pPr>
              <a:buFont typeface="Wingdings" pitchFamily="2" charset="2"/>
              <a:buAutoNum type="circleNumDbPlain"/>
            </a:pPr>
            <a:endParaRPr lang="zh-CN" altLang="en-US" sz="2400" dirty="0">
              <a:latin typeface="Microsoft YaHei" panose="020B0503020204020204" pitchFamily="34" charset="-122"/>
              <a:ea typeface="Microsoft YaHei" panose="020B0503020204020204" pitchFamily="34" charset="-122"/>
            </a:endParaRPr>
          </a:p>
        </p:txBody>
      </p:sp>
      <p:pic>
        <p:nvPicPr>
          <p:cNvPr id="4" name="图片 3"/>
          <p:cNvPicPr>
            <a:picLocks noChangeAspect="1"/>
          </p:cNvPicPr>
          <p:nvPr/>
        </p:nvPicPr>
        <p:blipFill>
          <a:blip r:embed="rId3"/>
          <a:stretch>
            <a:fillRect/>
          </a:stretch>
        </p:blipFill>
        <p:spPr>
          <a:xfrm>
            <a:off x="155437" y="180561"/>
            <a:ext cx="3797300" cy="533400"/>
          </a:xfrm>
          <a:prstGeom prst="rect">
            <a:avLst/>
          </a:prstGeom>
        </p:spPr>
      </p:pic>
    </p:spTree>
    <p:extLst>
      <p:ext uri="{BB962C8B-B14F-4D97-AF65-F5344CB8AC3E}">
        <p14:creationId xmlns:p14="http://schemas.microsoft.com/office/powerpoint/2010/main" val="2985369154"/>
      </p:ext>
    </p:extLst>
  </p:cSld>
  <p:clrMapOvr>
    <a:masterClrMapping/>
  </p:clrMapOvr>
  <mc:AlternateContent xmlns:mc="http://schemas.openxmlformats.org/markup-compatibility/2006" xmlns:p14="http://schemas.microsoft.com/office/powerpoint/2010/main">
    <mc:Choice Requires="p14">
      <p:transition spd="slow" p14:dur="2000" advTm="2488"/>
    </mc:Choice>
    <mc:Fallback xmlns="">
      <p:transition spd="slow" advTm="2488"/>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Rectangle 2">
            <a:extLst>
              <a:ext uri="{FF2B5EF4-FFF2-40B4-BE49-F238E27FC236}">
                <a16:creationId xmlns:a16="http://schemas.microsoft.com/office/drawing/2014/main" id="{8D39C101-1313-9245-A15F-C7EDFB08A9B9}"/>
              </a:ext>
            </a:extLst>
          </p:cNvPr>
          <p:cNvSpPr>
            <a:spLocks noGrp="1" noChangeArrowheads="1"/>
          </p:cNvSpPr>
          <p:nvPr>
            <p:ph type="body" idx="4294967295"/>
          </p:nvPr>
        </p:nvSpPr>
        <p:spPr>
          <a:xfrm>
            <a:off x="5845629" y="1126217"/>
            <a:ext cx="718457" cy="5470526"/>
          </a:xfrm>
        </p:spPr>
        <p:txBody>
          <a:bodyPr>
            <a:normAutofit/>
          </a:bodyPr>
          <a:lstStyle/>
          <a:p>
            <a:pPr marL="0" indent="0" eaLnBrk="1" hangingPunct="1">
              <a:buNone/>
            </a:pPr>
            <a:r>
              <a:rPr lang="zh-CN" altLang="en-US" dirty="0"/>
              <a:t>生产者消费者问题流程图</a:t>
            </a:r>
          </a:p>
        </p:txBody>
      </p:sp>
      <p:pic>
        <p:nvPicPr>
          <p:cNvPr id="46082" name="Picture 3" descr="生产者消费者问题-生产者">
            <a:extLst>
              <a:ext uri="{FF2B5EF4-FFF2-40B4-BE49-F238E27FC236}">
                <a16:creationId xmlns:a16="http://schemas.microsoft.com/office/drawing/2014/main" id="{49CD9D90-8F29-414C-99D7-DF7B3ECFF2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9882" y="146958"/>
            <a:ext cx="4549636" cy="65657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descr="生产者消费者问题-消费者">
            <a:extLst>
              <a:ext uri="{FF2B5EF4-FFF2-40B4-BE49-F238E27FC236}">
                <a16:creationId xmlns:a16="http://schemas.microsoft.com/office/drawing/2014/main" id="{4ECD93D0-AB2E-7643-991B-F116A4B667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53943" y="146958"/>
            <a:ext cx="4686299" cy="6458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356638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a:extLst>
              <a:ext uri="{FF2B5EF4-FFF2-40B4-BE49-F238E27FC236}">
                <a16:creationId xmlns:a16="http://schemas.microsoft.com/office/drawing/2014/main" id="{293C96D9-AF0E-2E4B-9F6D-8CD9135132D6}"/>
              </a:ext>
            </a:extLst>
          </p:cNvPr>
          <p:cNvSpPr txBox="1">
            <a:spLocks/>
          </p:cNvSpPr>
          <p:nvPr/>
        </p:nvSpPr>
        <p:spPr>
          <a:xfrm>
            <a:off x="1090021" y="616259"/>
            <a:ext cx="10515600" cy="718555"/>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sz="3200" b="1" dirty="0">
                <a:latin typeface="Microsoft YaHei" panose="020B0503020204020204" pitchFamily="34" charset="-122"/>
                <a:ea typeface="Microsoft YaHei" panose="020B0503020204020204" pitchFamily="34" charset="-122"/>
                <a:cs typeface="SimHei" charset="-122"/>
              </a:rPr>
              <a:t>生产者消费者方法一</a:t>
            </a:r>
          </a:p>
        </p:txBody>
      </p:sp>
      <p:pic>
        <p:nvPicPr>
          <p:cNvPr id="4" name="图片 3">
            <a:extLst>
              <a:ext uri="{FF2B5EF4-FFF2-40B4-BE49-F238E27FC236}">
                <a16:creationId xmlns:a16="http://schemas.microsoft.com/office/drawing/2014/main" id="{C427E263-AAAA-684E-8276-E72F3FEB4BD3}"/>
              </a:ext>
            </a:extLst>
          </p:cNvPr>
          <p:cNvPicPr>
            <a:picLocks noChangeAspect="1"/>
          </p:cNvPicPr>
          <p:nvPr/>
        </p:nvPicPr>
        <p:blipFill>
          <a:blip r:embed="rId2"/>
          <a:stretch>
            <a:fillRect/>
          </a:stretch>
        </p:blipFill>
        <p:spPr>
          <a:xfrm>
            <a:off x="1170151" y="1129532"/>
            <a:ext cx="4568497" cy="5728467"/>
          </a:xfrm>
          <a:prstGeom prst="rect">
            <a:avLst/>
          </a:prstGeom>
        </p:spPr>
      </p:pic>
    </p:spTree>
    <p:extLst>
      <p:ext uri="{BB962C8B-B14F-4D97-AF65-F5344CB8AC3E}">
        <p14:creationId xmlns:p14="http://schemas.microsoft.com/office/powerpoint/2010/main" val="5353366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32B91284-7471-654F-8AFF-8DDF04492841}"/>
              </a:ext>
            </a:extLst>
          </p:cNvPr>
          <p:cNvSpPr>
            <a:spLocks noGrp="1"/>
          </p:cNvSpPr>
          <p:nvPr>
            <p:ph idx="1"/>
          </p:nvPr>
        </p:nvSpPr>
        <p:spPr>
          <a:xfrm>
            <a:off x="1135380" y="1848485"/>
            <a:ext cx="10515600" cy="4351338"/>
          </a:xfrm>
        </p:spPr>
        <p:txBody>
          <a:bodyPr/>
          <a:lstStyle/>
          <a:p>
            <a:pPr>
              <a:lnSpc>
                <a:spcPct val="150000"/>
              </a:lnSpc>
            </a:pPr>
            <a:r>
              <a:rPr kumimoji="1" lang="zh-CN" altLang="en-US" dirty="0"/>
              <a:t>上课时间内尽量把实验完成，现场检查结果。</a:t>
            </a:r>
            <a:endParaRPr kumimoji="1" lang="en-US" altLang="zh-CN" dirty="0"/>
          </a:p>
          <a:p>
            <a:pPr>
              <a:lnSpc>
                <a:spcPct val="150000"/>
              </a:lnSpc>
            </a:pPr>
            <a:r>
              <a:rPr kumimoji="1" lang="zh-CN" altLang="en-US" dirty="0"/>
              <a:t>课上做完并且运行结果正确的给</a:t>
            </a:r>
            <a:r>
              <a:rPr kumimoji="1" lang="en-US" altLang="zh-CN" dirty="0"/>
              <a:t>A</a:t>
            </a:r>
            <a:r>
              <a:rPr kumimoji="1" lang="zh-CN" altLang="en-US" dirty="0"/>
              <a:t>，</a:t>
            </a:r>
            <a:endParaRPr kumimoji="1" lang="en-US" altLang="zh-CN" dirty="0"/>
          </a:p>
          <a:p>
            <a:pPr>
              <a:lnSpc>
                <a:spcPct val="150000"/>
              </a:lnSpc>
            </a:pPr>
            <a:r>
              <a:rPr kumimoji="1" lang="zh-CN" altLang="en-US" dirty="0"/>
              <a:t>本节课没做完但下节课能够给演示结果的给</a:t>
            </a:r>
            <a:r>
              <a:rPr kumimoji="1" lang="en-US" altLang="zh-CN" dirty="0"/>
              <a:t>B</a:t>
            </a:r>
            <a:r>
              <a:rPr kumimoji="1" lang="zh-CN" altLang="en-US" dirty="0"/>
              <a:t>。</a:t>
            </a:r>
            <a:endParaRPr kumimoji="1" lang="en-US" altLang="zh-CN" dirty="0"/>
          </a:p>
          <a:p>
            <a:pPr>
              <a:lnSpc>
                <a:spcPct val="150000"/>
              </a:lnSpc>
            </a:pPr>
            <a:r>
              <a:rPr kumimoji="1" lang="zh-CN" altLang="en-US" dirty="0"/>
              <a:t>两次都没有现场演示，只在最后提交实验报告的给</a:t>
            </a:r>
            <a:r>
              <a:rPr kumimoji="1" lang="en-US" altLang="zh-CN" dirty="0"/>
              <a:t>C</a:t>
            </a:r>
            <a:endParaRPr kumimoji="1" lang="zh-CN" altLang="en-US" dirty="0"/>
          </a:p>
        </p:txBody>
      </p:sp>
      <p:sp>
        <p:nvSpPr>
          <p:cNvPr id="6" name="标题 1">
            <a:extLst>
              <a:ext uri="{FF2B5EF4-FFF2-40B4-BE49-F238E27FC236}">
                <a16:creationId xmlns:a16="http://schemas.microsoft.com/office/drawing/2014/main" id="{4497D6FF-A21A-BE4A-B567-C077A9727FC2}"/>
              </a:ext>
            </a:extLst>
          </p:cNvPr>
          <p:cNvSpPr txBox="1">
            <a:spLocks/>
          </p:cNvSpPr>
          <p:nvPr/>
        </p:nvSpPr>
        <p:spPr>
          <a:xfrm>
            <a:off x="1026959" y="952590"/>
            <a:ext cx="10515600" cy="132556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571500" indent="-571500">
              <a:buFont typeface="Wingdings" charset="2"/>
              <a:buChar char="u"/>
            </a:pPr>
            <a:r>
              <a:rPr kumimoji="1" lang="zh-CN" altLang="en-US" sz="3600" dirty="0">
                <a:latin typeface="SimHei" charset="-122"/>
                <a:ea typeface="SimHei" charset="-122"/>
                <a:cs typeface="SimHei" charset="-122"/>
              </a:rPr>
              <a:t>实验评判标准</a:t>
            </a:r>
          </a:p>
        </p:txBody>
      </p:sp>
    </p:spTree>
    <p:extLst>
      <p:ext uri="{BB962C8B-B14F-4D97-AF65-F5344CB8AC3E}">
        <p14:creationId xmlns:p14="http://schemas.microsoft.com/office/powerpoint/2010/main" val="60859620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8ABBCB25-99F5-EA43-A45A-4DB68B80EBC6}"/>
              </a:ext>
            </a:extLst>
          </p:cNvPr>
          <p:cNvPicPr>
            <a:picLocks noChangeAspect="1"/>
          </p:cNvPicPr>
          <p:nvPr/>
        </p:nvPicPr>
        <p:blipFill>
          <a:blip r:embed="rId2"/>
          <a:stretch>
            <a:fillRect/>
          </a:stretch>
        </p:blipFill>
        <p:spPr>
          <a:xfrm>
            <a:off x="1176502" y="1061544"/>
            <a:ext cx="9121928" cy="5528441"/>
          </a:xfrm>
          <a:prstGeom prst="rect">
            <a:avLst/>
          </a:prstGeom>
        </p:spPr>
      </p:pic>
    </p:spTree>
    <p:extLst>
      <p:ext uri="{BB962C8B-B14F-4D97-AF65-F5344CB8AC3E}">
        <p14:creationId xmlns:p14="http://schemas.microsoft.com/office/powerpoint/2010/main" val="2317254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F8C7933E-8F21-9B4D-975F-41FBD78B21EE}"/>
              </a:ext>
            </a:extLst>
          </p:cNvPr>
          <p:cNvPicPr>
            <a:picLocks noChangeAspect="1"/>
          </p:cNvPicPr>
          <p:nvPr/>
        </p:nvPicPr>
        <p:blipFill>
          <a:blip r:embed="rId2"/>
          <a:stretch>
            <a:fillRect/>
          </a:stretch>
        </p:blipFill>
        <p:spPr>
          <a:xfrm>
            <a:off x="969141" y="1136431"/>
            <a:ext cx="10399102" cy="5337942"/>
          </a:xfrm>
          <a:prstGeom prst="rect">
            <a:avLst/>
          </a:prstGeom>
        </p:spPr>
      </p:pic>
    </p:spTree>
    <p:extLst>
      <p:ext uri="{BB962C8B-B14F-4D97-AF65-F5344CB8AC3E}">
        <p14:creationId xmlns:p14="http://schemas.microsoft.com/office/powerpoint/2010/main" val="80019542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04DEFCE1-374F-1E45-95A0-1F7046DAC20E}"/>
              </a:ext>
            </a:extLst>
          </p:cNvPr>
          <p:cNvPicPr>
            <a:picLocks noChangeAspect="1"/>
          </p:cNvPicPr>
          <p:nvPr/>
        </p:nvPicPr>
        <p:blipFill>
          <a:blip r:embed="rId2"/>
          <a:stretch>
            <a:fillRect/>
          </a:stretch>
        </p:blipFill>
        <p:spPr>
          <a:xfrm>
            <a:off x="0" y="821997"/>
            <a:ext cx="4981904" cy="5633133"/>
          </a:xfrm>
          <a:prstGeom prst="rect">
            <a:avLst/>
          </a:prstGeom>
        </p:spPr>
      </p:pic>
      <p:pic>
        <p:nvPicPr>
          <p:cNvPr id="4" name="图片 3">
            <a:extLst>
              <a:ext uri="{FF2B5EF4-FFF2-40B4-BE49-F238E27FC236}">
                <a16:creationId xmlns:a16="http://schemas.microsoft.com/office/drawing/2014/main" id="{64804F6A-A2A2-9C48-B8ED-09CFFB56C63F}"/>
              </a:ext>
            </a:extLst>
          </p:cNvPr>
          <p:cNvPicPr>
            <a:picLocks noChangeAspect="1"/>
          </p:cNvPicPr>
          <p:nvPr/>
        </p:nvPicPr>
        <p:blipFill>
          <a:blip r:embed="rId3"/>
          <a:stretch>
            <a:fillRect/>
          </a:stretch>
        </p:blipFill>
        <p:spPr>
          <a:xfrm>
            <a:off x="5412460" y="814114"/>
            <a:ext cx="6779540" cy="5870465"/>
          </a:xfrm>
          <a:prstGeom prst="rect">
            <a:avLst/>
          </a:prstGeom>
        </p:spPr>
      </p:pic>
    </p:spTree>
    <p:extLst>
      <p:ext uri="{BB962C8B-B14F-4D97-AF65-F5344CB8AC3E}">
        <p14:creationId xmlns:p14="http://schemas.microsoft.com/office/powerpoint/2010/main" val="223870269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0DA1506B-EF79-964B-B8DB-5D698E8C234E}"/>
              </a:ext>
            </a:extLst>
          </p:cNvPr>
          <p:cNvPicPr>
            <a:picLocks noChangeAspect="1"/>
          </p:cNvPicPr>
          <p:nvPr/>
        </p:nvPicPr>
        <p:blipFill>
          <a:blip r:embed="rId2"/>
          <a:stretch>
            <a:fillRect/>
          </a:stretch>
        </p:blipFill>
        <p:spPr>
          <a:xfrm>
            <a:off x="944618" y="2039008"/>
            <a:ext cx="5876596" cy="3769892"/>
          </a:xfrm>
          <a:prstGeom prst="rect">
            <a:avLst/>
          </a:prstGeom>
        </p:spPr>
      </p:pic>
      <p:sp>
        <p:nvSpPr>
          <p:cNvPr id="3" name="标题 1">
            <a:extLst>
              <a:ext uri="{FF2B5EF4-FFF2-40B4-BE49-F238E27FC236}">
                <a16:creationId xmlns:a16="http://schemas.microsoft.com/office/drawing/2014/main" id="{B4CFAE95-81B8-6441-AF5F-86A99ACDADF7}"/>
              </a:ext>
            </a:extLst>
          </p:cNvPr>
          <p:cNvSpPr txBox="1">
            <a:spLocks/>
          </p:cNvSpPr>
          <p:nvPr/>
        </p:nvSpPr>
        <p:spPr>
          <a:xfrm>
            <a:off x="1026959" y="952590"/>
            <a:ext cx="10515600" cy="718555"/>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sz="3200" b="1" dirty="0">
                <a:latin typeface="Microsoft YaHei" panose="020B0503020204020204" pitchFamily="34" charset="-122"/>
                <a:ea typeface="Microsoft YaHei" panose="020B0503020204020204" pitchFamily="34" charset="-122"/>
                <a:cs typeface="SimHei" charset="-122"/>
              </a:rPr>
              <a:t>线程的方式实现生产者消费者</a:t>
            </a:r>
          </a:p>
        </p:txBody>
      </p:sp>
    </p:spTree>
    <p:extLst>
      <p:ext uri="{BB962C8B-B14F-4D97-AF65-F5344CB8AC3E}">
        <p14:creationId xmlns:p14="http://schemas.microsoft.com/office/powerpoint/2010/main" val="19968668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7537839E-EAA1-5144-87E6-8FDC4C61607B}"/>
              </a:ext>
            </a:extLst>
          </p:cNvPr>
          <p:cNvPicPr>
            <a:picLocks noChangeAspect="1"/>
          </p:cNvPicPr>
          <p:nvPr/>
        </p:nvPicPr>
        <p:blipFill>
          <a:blip r:embed="rId2"/>
          <a:stretch>
            <a:fillRect/>
          </a:stretch>
        </p:blipFill>
        <p:spPr>
          <a:xfrm>
            <a:off x="228599" y="1134460"/>
            <a:ext cx="6414371" cy="4036630"/>
          </a:xfrm>
          <a:prstGeom prst="rect">
            <a:avLst/>
          </a:prstGeom>
        </p:spPr>
      </p:pic>
      <p:pic>
        <p:nvPicPr>
          <p:cNvPr id="4" name="图片 3">
            <a:extLst>
              <a:ext uri="{FF2B5EF4-FFF2-40B4-BE49-F238E27FC236}">
                <a16:creationId xmlns:a16="http://schemas.microsoft.com/office/drawing/2014/main" id="{DBBF83DD-D737-7A4F-AD0B-213E140482F9}"/>
              </a:ext>
            </a:extLst>
          </p:cNvPr>
          <p:cNvPicPr>
            <a:picLocks noChangeAspect="1"/>
          </p:cNvPicPr>
          <p:nvPr/>
        </p:nvPicPr>
        <p:blipFill>
          <a:blip r:embed="rId3"/>
          <a:stretch>
            <a:fillRect/>
          </a:stretch>
        </p:blipFill>
        <p:spPr>
          <a:xfrm>
            <a:off x="6256867" y="1134460"/>
            <a:ext cx="5935133" cy="3700299"/>
          </a:xfrm>
          <a:prstGeom prst="rect">
            <a:avLst/>
          </a:prstGeom>
        </p:spPr>
      </p:pic>
    </p:spTree>
    <p:extLst>
      <p:ext uri="{BB962C8B-B14F-4D97-AF65-F5344CB8AC3E}">
        <p14:creationId xmlns:p14="http://schemas.microsoft.com/office/powerpoint/2010/main" val="203359707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24E7C100-D7A8-854A-B970-BBCAD206B758}"/>
              </a:ext>
            </a:extLst>
          </p:cNvPr>
          <p:cNvPicPr>
            <a:picLocks noChangeAspect="1"/>
          </p:cNvPicPr>
          <p:nvPr/>
        </p:nvPicPr>
        <p:blipFill>
          <a:blip r:embed="rId2"/>
          <a:stretch>
            <a:fillRect/>
          </a:stretch>
        </p:blipFill>
        <p:spPr>
          <a:xfrm>
            <a:off x="849587" y="1000016"/>
            <a:ext cx="9576676" cy="5764422"/>
          </a:xfrm>
          <a:prstGeom prst="rect">
            <a:avLst/>
          </a:prstGeom>
        </p:spPr>
      </p:pic>
    </p:spTree>
    <p:extLst>
      <p:ext uri="{BB962C8B-B14F-4D97-AF65-F5344CB8AC3E}">
        <p14:creationId xmlns:p14="http://schemas.microsoft.com/office/powerpoint/2010/main" val="232824655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51651" y="932181"/>
            <a:ext cx="10515600" cy="1325563"/>
          </a:xfrm>
        </p:spPr>
        <p:txBody>
          <a:bodyPr>
            <a:normAutofit/>
          </a:bodyPr>
          <a:lstStyle/>
          <a:p>
            <a:pPr marL="571500" indent="-571500">
              <a:buFont typeface="Wingdings" charset="2"/>
              <a:buChar char="u"/>
            </a:pPr>
            <a:r>
              <a:rPr kumimoji="1" lang="zh-CN" altLang="en-US" sz="3600" dirty="0">
                <a:latin typeface="SimHei" charset="-122"/>
                <a:ea typeface="SimHei" charset="-122"/>
                <a:cs typeface="SimHei" charset="-122"/>
              </a:rPr>
              <a:t>实验</a:t>
            </a:r>
            <a:r>
              <a:rPr kumimoji="1" lang="en-US" altLang="zh-CN" sz="3600" dirty="0">
                <a:latin typeface="SimHei" charset="-122"/>
                <a:ea typeface="SimHei" charset="-122"/>
                <a:cs typeface="SimHei" charset="-122"/>
              </a:rPr>
              <a:t>3-</a:t>
            </a:r>
            <a:r>
              <a:rPr kumimoji="1" lang="zh-CN" altLang="en-US" sz="3600" dirty="0">
                <a:latin typeface="SimHei" charset="-122"/>
                <a:ea typeface="SimHei" charset="-122"/>
                <a:cs typeface="SimHei" charset="-122"/>
              </a:rPr>
              <a:t>利用管道实现进程的通信</a:t>
            </a:r>
          </a:p>
        </p:txBody>
      </p:sp>
      <p:pic>
        <p:nvPicPr>
          <p:cNvPr id="5" name="图片 4"/>
          <p:cNvPicPr>
            <a:picLocks noChangeAspect="1"/>
          </p:cNvPicPr>
          <p:nvPr/>
        </p:nvPicPr>
        <p:blipFill rotWithShape="1">
          <a:blip r:embed="rId3"/>
          <a:srcRect t="13762"/>
          <a:stretch/>
        </p:blipFill>
        <p:spPr>
          <a:xfrm>
            <a:off x="167953" y="1989474"/>
            <a:ext cx="4417285" cy="2860111"/>
          </a:xfrm>
          <a:prstGeom prst="rect">
            <a:avLst/>
          </a:prstGeom>
        </p:spPr>
      </p:pic>
      <p:sp>
        <p:nvSpPr>
          <p:cNvPr id="7" name="文本框 6"/>
          <p:cNvSpPr txBox="1"/>
          <p:nvPr/>
        </p:nvSpPr>
        <p:spPr>
          <a:xfrm>
            <a:off x="5015723" y="1989475"/>
            <a:ext cx="6500588" cy="3323987"/>
          </a:xfrm>
          <a:prstGeom prst="rect">
            <a:avLst/>
          </a:prstGeom>
          <a:noFill/>
        </p:spPr>
        <p:txBody>
          <a:bodyPr wrap="square" rtlCol="0">
            <a:spAutoFit/>
          </a:bodyPr>
          <a:lstStyle/>
          <a:p>
            <a:pPr marL="342900" indent="-342900">
              <a:lnSpc>
                <a:spcPct val="150000"/>
              </a:lnSpc>
              <a:buFont typeface="Arial" charset="0"/>
              <a:buChar char="•"/>
            </a:pPr>
            <a:r>
              <a:rPr lang="zh-CN" altLang="en-US" sz="2800" dirty="0">
                <a:latin typeface="SimSun" charset="-122"/>
                <a:ea typeface="SimSun" charset="-122"/>
                <a:cs typeface="SimSun" charset="-122"/>
              </a:rPr>
              <a:t>每个进程各自有不同的用户地址空间</a:t>
            </a:r>
            <a:endParaRPr lang="en-US" altLang="zh-CN" sz="2800" dirty="0">
              <a:latin typeface="SimSun" charset="-122"/>
              <a:ea typeface="SimSun" charset="-122"/>
              <a:cs typeface="SimSun" charset="-122"/>
            </a:endParaRPr>
          </a:p>
          <a:p>
            <a:pPr marL="342900" indent="-342900">
              <a:lnSpc>
                <a:spcPct val="150000"/>
              </a:lnSpc>
              <a:buFont typeface="Arial" charset="0"/>
              <a:buChar char="•"/>
            </a:pPr>
            <a:r>
              <a:rPr lang="zh-CN" altLang="en-US" sz="2800" dirty="0">
                <a:latin typeface="SimSun" charset="-122"/>
                <a:ea typeface="SimSun" charset="-122"/>
                <a:cs typeface="SimSun" charset="-122"/>
              </a:rPr>
              <a:t>进程之间要交换数据必须通过内核（内核开辟的缓冲区）</a:t>
            </a:r>
            <a:endParaRPr lang="en-US" altLang="zh-CN" sz="2800" dirty="0">
              <a:latin typeface="SimSun" charset="-122"/>
              <a:ea typeface="SimSun" charset="-122"/>
              <a:cs typeface="SimSun" charset="-122"/>
            </a:endParaRPr>
          </a:p>
          <a:p>
            <a:pPr marL="342900" indent="-342900">
              <a:lnSpc>
                <a:spcPct val="150000"/>
              </a:lnSpc>
              <a:buFont typeface="Arial" charset="0"/>
              <a:buChar char="•"/>
            </a:pPr>
            <a:r>
              <a:rPr lang="zh-CN" altLang="en-US" sz="2800" dirty="0">
                <a:latin typeface="SimSun" charset="-122"/>
                <a:ea typeface="SimSun" charset="-122"/>
                <a:cs typeface="SimSun" charset="-122"/>
              </a:rPr>
              <a:t>内核提供的这种机制称为进程间通信（</a:t>
            </a:r>
            <a:r>
              <a:rPr lang="en-US" altLang="zh-CN" sz="2800" dirty="0">
                <a:latin typeface="SimSun" charset="-122"/>
                <a:ea typeface="SimSun" charset="-122"/>
                <a:cs typeface="SimSun" charset="-122"/>
              </a:rPr>
              <a:t>IPC</a:t>
            </a:r>
            <a:r>
              <a:rPr lang="zh-CN" altLang="en-US" sz="2800" dirty="0">
                <a:latin typeface="SimSun" charset="-122"/>
                <a:ea typeface="SimSun" charset="-122"/>
                <a:cs typeface="SimSun" charset="-122"/>
              </a:rPr>
              <a:t>，</a:t>
            </a:r>
            <a:r>
              <a:rPr lang="en-US" altLang="zh-CN" sz="2800" dirty="0" err="1">
                <a:latin typeface="SimSun" charset="-122"/>
                <a:ea typeface="SimSun" charset="-122"/>
                <a:cs typeface="SimSun" charset="-122"/>
              </a:rPr>
              <a:t>InterProcess</a:t>
            </a:r>
            <a:r>
              <a:rPr lang="en-US" altLang="zh-CN" sz="2800" dirty="0">
                <a:latin typeface="SimSun" charset="-122"/>
                <a:ea typeface="SimSun" charset="-122"/>
                <a:cs typeface="SimSun" charset="-122"/>
              </a:rPr>
              <a:t> Communication</a:t>
            </a:r>
            <a:r>
              <a:rPr lang="zh-CN" altLang="en-US" sz="2800" dirty="0">
                <a:latin typeface="SimSun" charset="-122"/>
                <a:ea typeface="SimSun" charset="-122"/>
                <a:cs typeface="SimSun" charset="-122"/>
              </a:rPr>
              <a:t>）</a:t>
            </a:r>
            <a:endParaRPr kumimoji="1" lang="zh-CN" altLang="en-US" sz="2800" dirty="0">
              <a:latin typeface="SimSun" charset="-122"/>
              <a:ea typeface="SimSun" charset="-122"/>
              <a:cs typeface="SimSun" charset="-122"/>
            </a:endParaRPr>
          </a:p>
        </p:txBody>
      </p:sp>
      <p:pic>
        <p:nvPicPr>
          <p:cNvPr id="8" name="图片 7"/>
          <p:cNvPicPr>
            <a:picLocks noChangeAspect="1"/>
          </p:cNvPicPr>
          <p:nvPr/>
        </p:nvPicPr>
        <p:blipFill>
          <a:blip r:embed="rId4"/>
          <a:stretch>
            <a:fillRect/>
          </a:stretch>
        </p:blipFill>
        <p:spPr>
          <a:xfrm>
            <a:off x="8691153" y="220319"/>
            <a:ext cx="3312681" cy="465326"/>
          </a:xfrm>
          <a:prstGeom prst="rect">
            <a:avLst/>
          </a:prstGeom>
        </p:spPr>
      </p:pic>
    </p:spTree>
    <p:extLst>
      <p:ext uri="{BB962C8B-B14F-4D97-AF65-F5344CB8AC3E}">
        <p14:creationId xmlns:p14="http://schemas.microsoft.com/office/powerpoint/2010/main" val="446137734"/>
      </p:ext>
    </p:extLst>
  </p:cSld>
  <p:clrMapOvr>
    <a:masterClrMapping/>
  </p:clrMapOvr>
  <mc:AlternateContent xmlns:mc="http://schemas.openxmlformats.org/markup-compatibility/2006" xmlns:p14="http://schemas.microsoft.com/office/powerpoint/2010/main">
    <mc:Choice Requires="p14">
      <p:transition spd="slow" p14:dur="2000" advTm="64333"/>
    </mc:Choice>
    <mc:Fallback xmlns="">
      <p:transition spd="slow" advTm="64333"/>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32692" y="956983"/>
            <a:ext cx="10515600" cy="1325563"/>
          </a:xfrm>
        </p:spPr>
        <p:txBody>
          <a:bodyPr>
            <a:normAutofit/>
          </a:bodyPr>
          <a:lstStyle/>
          <a:p>
            <a:pPr marL="571500" indent="-571500">
              <a:buFont typeface="Wingdings" charset="2"/>
              <a:buChar char="u"/>
            </a:pPr>
            <a:r>
              <a:rPr kumimoji="1" lang="zh-CN" altLang="en-US" sz="3600" dirty="0">
                <a:latin typeface="SimHei" charset="-122"/>
                <a:ea typeface="SimHei" charset="-122"/>
                <a:cs typeface="SimHei" charset="-122"/>
              </a:rPr>
              <a:t>实验</a:t>
            </a:r>
            <a:r>
              <a:rPr kumimoji="1" lang="en-US" altLang="zh-CN" sz="3600" dirty="0">
                <a:latin typeface="SimHei" charset="-122"/>
                <a:ea typeface="SimHei" charset="-122"/>
                <a:cs typeface="SimHei" charset="-122"/>
              </a:rPr>
              <a:t>3-</a:t>
            </a:r>
            <a:r>
              <a:rPr kumimoji="1" lang="zh-CN" altLang="en-US" sz="3600" dirty="0">
                <a:latin typeface="SimHei" charset="-122"/>
                <a:ea typeface="SimHei" charset="-122"/>
                <a:cs typeface="SimHei" charset="-122"/>
              </a:rPr>
              <a:t>利用管道实现进程的通信</a:t>
            </a:r>
          </a:p>
        </p:txBody>
      </p:sp>
      <p:sp>
        <p:nvSpPr>
          <p:cNvPr id="6" name="Rectangle 3"/>
          <p:cNvSpPr>
            <a:spLocks noChangeArrowheads="1"/>
          </p:cNvSpPr>
          <p:nvPr/>
        </p:nvSpPr>
        <p:spPr bwMode="auto">
          <a:xfrm>
            <a:off x="1167797" y="1619764"/>
            <a:ext cx="9645390" cy="56575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pPr marR="0" lvl="0" fontAlgn="base">
              <a:lnSpc>
                <a:spcPct val="150000"/>
              </a:lnSpc>
              <a:spcBef>
                <a:spcPct val="0"/>
              </a:spcBef>
              <a:spcAft>
                <a:spcPct val="0"/>
              </a:spcAft>
              <a:buClrTx/>
              <a:buSzTx/>
              <a:tabLst/>
            </a:pPr>
            <a:r>
              <a:rPr lang="x-none" altLang="x-none" sz="2800" dirty="0">
                <a:latin typeface="SimSun" charset="-122"/>
                <a:ea typeface="SimSun" charset="-122"/>
                <a:cs typeface="SimSun" charset="-122"/>
              </a:rPr>
              <a:t>管道是一种最基本的IPC机制，由pipe函数创建：</a:t>
            </a:r>
            <a:endParaRPr lang="en-US" altLang="x-none" sz="2800" dirty="0">
              <a:latin typeface="SimSun" charset="-122"/>
              <a:ea typeface="SimSun" charset="-122"/>
              <a:cs typeface="SimSun" charset="-122"/>
            </a:endParaRPr>
          </a:p>
          <a:p>
            <a:pPr>
              <a:lnSpc>
                <a:spcPct val="150000"/>
              </a:lnSpc>
            </a:pPr>
            <a:r>
              <a:rPr lang="zh-CN" altLang="en-US" sz="2800" dirty="0">
                <a:latin typeface="SimSun" charset="-122"/>
                <a:ea typeface="SimSun" charset="-122"/>
                <a:cs typeface="SimSun" charset="-122"/>
              </a:rPr>
              <a:t>#include&lt;unistd.h&gt;      int pipe(int fd[2]);</a:t>
            </a:r>
          </a:p>
          <a:p>
            <a:pPr marL="342900" indent="-342900">
              <a:lnSpc>
                <a:spcPct val="150000"/>
              </a:lnSpc>
              <a:buFont typeface="Arial" charset="0"/>
              <a:buChar char="•"/>
            </a:pPr>
            <a:r>
              <a:rPr lang="zh-CN" altLang="en-US" sz="2800" dirty="0">
                <a:latin typeface="SimSun" charset="-122"/>
                <a:ea typeface="SimSun" charset="-122"/>
                <a:cs typeface="SimSun" charset="-122"/>
              </a:rPr>
              <a:t>返回值：成功返回0，错误返回-1</a:t>
            </a:r>
          </a:p>
          <a:p>
            <a:pPr marL="342900" indent="-342900">
              <a:lnSpc>
                <a:spcPct val="150000"/>
              </a:lnSpc>
              <a:buFont typeface="Arial" charset="0"/>
              <a:buChar char="•"/>
            </a:pPr>
            <a:r>
              <a:rPr lang="zh-CN" altLang="en-US" sz="2800" dirty="0">
                <a:latin typeface="SimSun" charset="-122"/>
                <a:ea typeface="SimSun" charset="-122"/>
                <a:cs typeface="SimSun" charset="-122"/>
              </a:rPr>
              <a:t>参数fd为管道描述符，同文件描述符，可以使用文件I/O函数（close, read, write）进行操作。</a:t>
            </a:r>
          </a:p>
          <a:p>
            <a:pPr marL="342900" indent="-342900">
              <a:lnSpc>
                <a:spcPct val="150000"/>
              </a:lnSpc>
              <a:buFont typeface="Arial" charset="0"/>
              <a:buChar char="•"/>
            </a:pPr>
            <a:r>
              <a:rPr lang="zh-CN" altLang="en-US" sz="2800" dirty="0">
                <a:latin typeface="SimSun" charset="-122"/>
                <a:ea typeface="SimSun" charset="-122"/>
                <a:cs typeface="SimSun" charset="-122"/>
              </a:rPr>
              <a:t>fd[0]为管道读端；fd[1]为管道写端。如不需要，可以关闭相应端的描述符。</a:t>
            </a:r>
          </a:p>
          <a:p>
            <a:pPr marL="0" marR="0" lvl="0" indent="0" algn="l" defTabSz="914400" rtl="0" eaLnBrk="0" fontAlgn="base" latinLnBrk="0" hangingPunct="0">
              <a:lnSpc>
                <a:spcPct val="130000"/>
              </a:lnSpc>
              <a:spcBef>
                <a:spcPct val="0"/>
              </a:spcBef>
              <a:spcAft>
                <a:spcPct val="0"/>
              </a:spcAft>
              <a:buClrTx/>
              <a:buSzTx/>
              <a:buFontTx/>
              <a:buNone/>
              <a:tabLst/>
            </a:pPr>
            <a:endParaRPr kumimoji="0" lang="x-none" altLang="x-none" sz="2800" b="0" i="0" u="none" strike="noStrike" cap="none" normalizeH="0" baseline="0" dirty="0">
              <a:ln>
                <a:noFill/>
              </a:ln>
              <a:solidFill>
                <a:schemeClr val="tx1"/>
              </a:solidFill>
              <a:effectLst/>
              <a:latin typeface="SimSun" charset="-122"/>
              <a:ea typeface="SimSun" charset="-122"/>
              <a:cs typeface="SimSun" charset="-122"/>
            </a:endParaRPr>
          </a:p>
          <a:p>
            <a:pPr marL="0" marR="0" lvl="0" indent="0" algn="l" defTabSz="914400" rtl="0" eaLnBrk="0" fontAlgn="base" latinLnBrk="0" hangingPunct="0">
              <a:lnSpc>
                <a:spcPct val="130000"/>
              </a:lnSpc>
              <a:spcBef>
                <a:spcPct val="0"/>
              </a:spcBef>
              <a:spcAft>
                <a:spcPct val="0"/>
              </a:spcAft>
              <a:buClrTx/>
              <a:buSzTx/>
              <a:buFontTx/>
              <a:buNone/>
              <a:tabLst/>
            </a:pPr>
            <a:r>
              <a:rPr kumimoji="0" lang="x-none" altLang="x-none" sz="2800" b="0" i="0" u="none" strike="noStrike" cap="none" normalizeH="0" baseline="0" dirty="0">
                <a:ln>
                  <a:noFill/>
                </a:ln>
                <a:solidFill>
                  <a:schemeClr val="tx1"/>
                </a:solidFill>
                <a:effectLst/>
                <a:latin typeface="SimSun" charset="-122"/>
                <a:ea typeface="SimSun" charset="-122"/>
                <a:cs typeface="SimSun" charset="-122"/>
              </a:rPr>
              <a:t>  </a:t>
            </a:r>
          </a:p>
        </p:txBody>
      </p:sp>
      <p:pic>
        <p:nvPicPr>
          <p:cNvPr id="5" name="图片 4"/>
          <p:cNvPicPr>
            <a:picLocks noChangeAspect="1"/>
          </p:cNvPicPr>
          <p:nvPr/>
        </p:nvPicPr>
        <p:blipFill>
          <a:blip r:embed="rId3"/>
          <a:stretch>
            <a:fillRect/>
          </a:stretch>
        </p:blipFill>
        <p:spPr>
          <a:xfrm>
            <a:off x="8691153" y="220319"/>
            <a:ext cx="3312681" cy="465326"/>
          </a:xfrm>
          <a:prstGeom prst="rect">
            <a:avLst/>
          </a:prstGeom>
        </p:spPr>
      </p:pic>
    </p:spTree>
    <p:extLst>
      <p:ext uri="{BB962C8B-B14F-4D97-AF65-F5344CB8AC3E}">
        <p14:creationId xmlns:p14="http://schemas.microsoft.com/office/powerpoint/2010/main" val="2909223606"/>
      </p:ext>
    </p:extLst>
  </p:cSld>
  <p:clrMapOvr>
    <a:masterClrMapping/>
  </p:clrMapOvr>
  <mc:AlternateContent xmlns:mc="http://schemas.openxmlformats.org/markup-compatibility/2006" xmlns:p14="http://schemas.microsoft.com/office/powerpoint/2010/main">
    <mc:Choice Requires="p14">
      <p:transition spd="slow" p14:dur="2000" advTm="64333"/>
    </mc:Choice>
    <mc:Fallback xmlns="">
      <p:transition spd="slow" advTm="64333"/>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50734" y="920103"/>
            <a:ext cx="10515600" cy="1325563"/>
          </a:xfrm>
        </p:spPr>
        <p:txBody>
          <a:bodyPr>
            <a:normAutofit/>
          </a:bodyPr>
          <a:lstStyle/>
          <a:p>
            <a:pPr marL="571500" indent="-571500">
              <a:buFont typeface="Wingdings" charset="2"/>
              <a:buChar char="u"/>
            </a:pPr>
            <a:r>
              <a:rPr kumimoji="1" lang="zh-CN" altLang="en-US" sz="3600" dirty="0">
                <a:latin typeface="SimHei" charset="-122"/>
                <a:ea typeface="SimHei" charset="-122"/>
                <a:cs typeface="SimHei" charset="-122"/>
              </a:rPr>
              <a:t>实验</a:t>
            </a:r>
            <a:r>
              <a:rPr kumimoji="1" lang="en-US" altLang="zh-CN" sz="3600" dirty="0">
                <a:latin typeface="SimHei" charset="-122"/>
                <a:ea typeface="SimHei" charset="-122"/>
                <a:cs typeface="SimHei" charset="-122"/>
              </a:rPr>
              <a:t>3-</a:t>
            </a:r>
            <a:r>
              <a:rPr kumimoji="1" lang="zh-CN" altLang="en-US" sz="3600" dirty="0">
                <a:latin typeface="SimHei" charset="-122"/>
                <a:ea typeface="SimHei" charset="-122"/>
                <a:cs typeface="SimHei" charset="-122"/>
              </a:rPr>
              <a:t>进程间通信例子：子进程写父进程读</a:t>
            </a:r>
          </a:p>
        </p:txBody>
      </p:sp>
      <p:pic>
        <p:nvPicPr>
          <p:cNvPr id="7" name="图片 6"/>
          <p:cNvPicPr>
            <a:picLocks noChangeAspect="1"/>
          </p:cNvPicPr>
          <p:nvPr/>
        </p:nvPicPr>
        <p:blipFill>
          <a:blip r:embed="rId3"/>
          <a:stretch>
            <a:fillRect/>
          </a:stretch>
        </p:blipFill>
        <p:spPr>
          <a:xfrm>
            <a:off x="242520" y="2245666"/>
            <a:ext cx="5032536" cy="2832520"/>
          </a:xfrm>
          <a:prstGeom prst="rect">
            <a:avLst/>
          </a:prstGeom>
        </p:spPr>
      </p:pic>
      <p:pic>
        <p:nvPicPr>
          <p:cNvPr id="8" name="图片 7"/>
          <p:cNvPicPr>
            <a:picLocks noChangeAspect="1"/>
          </p:cNvPicPr>
          <p:nvPr/>
        </p:nvPicPr>
        <p:blipFill>
          <a:blip r:embed="rId4"/>
          <a:stretch>
            <a:fillRect/>
          </a:stretch>
        </p:blipFill>
        <p:spPr>
          <a:xfrm>
            <a:off x="4839596" y="2245666"/>
            <a:ext cx="7356685" cy="2832520"/>
          </a:xfrm>
          <a:prstGeom prst="rect">
            <a:avLst/>
          </a:prstGeom>
        </p:spPr>
      </p:pic>
      <p:pic>
        <p:nvPicPr>
          <p:cNvPr id="10" name="图片 9"/>
          <p:cNvPicPr>
            <a:picLocks noChangeAspect="1"/>
          </p:cNvPicPr>
          <p:nvPr/>
        </p:nvPicPr>
        <p:blipFill>
          <a:blip r:embed="rId5"/>
          <a:stretch>
            <a:fillRect/>
          </a:stretch>
        </p:blipFill>
        <p:spPr>
          <a:xfrm>
            <a:off x="8691153" y="220319"/>
            <a:ext cx="3312681" cy="465326"/>
          </a:xfrm>
          <a:prstGeom prst="rect">
            <a:avLst/>
          </a:prstGeom>
        </p:spPr>
      </p:pic>
    </p:spTree>
    <p:extLst>
      <p:ext uri="{BB962C8B-B14F-4D97-AF65-F5344CB8AC3E}">
        <p14:creationId xmlns:p14="http://schemas.microsoft.com/office/powerpoint/2010/main" val="4209963532"/>
      </p:ext>
    </p:extLst>
  </p:cSld>
  <p:clrMapOvr>
    <a:masterClrMapping/>
  </p:clrMapOvr>
  <mc:AlternateContent xmlns:mc="http://schemas.openxmlformats.org/markup-compatibility/2006" xmlns:p14="http://schemas.microsoft.com/office/powerpoint/2010/main">
    <mc:Choice Requires="p14">
      <p:transition spd="slow" p14:dur="2000" advTm="64333"/>
    </mc:Choice>
    <mc:Fallback xmlns="">
      <p:transition spd="slow" advTm="64333"/>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a:stretch>
            <a:fillRect/>
          </a:stretch>
        </p:blipFill>
        <p:spPr>
          <a:xfrm>
            <a:off x="1527523" y="2952881"/>
            <a:ext cx="8979929" cy="3170333"/>
          </a:xfrm>
          <a:prstGeom prst="rect">
            <a:avLst/>
          </a:prstGeom>
        </p:spPr>
      </p:pic>
      <p:pic>
        <p:nvPicPr>
          <p:cNvPr id="10" name="图片 9"/>
          <p:cNvPicPr>
            <a:picLocks noChangeAspect="1"/>
          </p:cNvPicPr>
          <p:nvPr/>
        </p:nvPicPr>
        <p:blipFill>
          <a:blip r:embed="rId4"/>
          <a:stretch>
            <a:fillRect/>
          </a:stretch>
        </p:blipFill>
        <p:spPr>
          <a:xfrm>
            <a:off x="8691153" y="220319"/>
            <a:ext cx="3312681" cy="465326"/>
          </a:xfrm>
          <a:prstGeom prst="rect">
            <a:avLst/>
          </a:prstGeom>
        </p:spPr>
      </p:pic>
      <p:sp>
        <p:nvSpPr>
          <p:cNvPr id="3" name="文本框 2"/>
          <p:cNvSpPr txBox="1"/>
          <p:nvPr/>
        </p:nvSpPr>
        <p:spPr>
          <a:xfrm>
            <a:off x="2743193" y="2162101"/>
            <a:ext cx="6109365" cy="523220"/>
          </a:xfrm>
          <a:prstGeom prst="rect">
            <a:avLst/>
          </a:prstGeom>
          <a:noFill/>
        </p:spPr>
        <p:txBody>
          <a:bodyPr wrap="none" rtlCol="0">
            <a:spAutoFit/>
          </a:bodyPr>
          <a:lstStyle/>
          <a:p>
            <a:r>
              <a:rPr kumimoji="1" lang="en-US" altLang="zh-CN" sz="2800" dirty="0">
                <a:latin typeface="SimSun" charset="-122"/>
                <a:ea typeface="SimSun" charset="-122"/>
                <a:cs typeface="SimSun" charset="-122"/>
              </a:rPr>
              <a:t>3.</a:t>
            </a:r>
            <a:r>
              <a:rPr kumimoji="1" lang="zh-CN" altLang="en-US" sz="2800" dirty="0">
                <a:latin typeface="SimSun" charset="-122"/>
                <a:ea typeface="SimSun" charset="-122"/>
                <a:cs typeface="SimSun" charset="-122"/>
              </a:rPr>
              <a:t> 父进程关闭写端，子进程关闭读端</a:t>
            </a:r>
          </a:p>
        </p:txBody>
      </p:sp>
      <p:sp>
        <p:nvSpPr>
          <p:cNvPr id="7" name="标题 1"/>
          <p:cNvSpPr txBox="1">
            <a:spLocks/>
          </p:cNvSpPr>
          <p:nvPr/>
        </p:nvSpPr>
        <p:spPr>
          <a:xfrm>
            <a:off x="650734" y="920103"/>
            <a:ext cx="10515600" cy="132556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571500" indent="-571500">
              <a:buFont typeface="Wingdings" charset="2"/>
              <a:buChar char="u"/>
            </a:pPr>
            <a:r>
              <a:rPr kumimoji="1" lang="zh-CN" altLang="en-US" sz="3600" dirty="0">
                <a:latin typeface="SimHei" charset="-122"/>
                <a:ea typeface="SimHei" charset="-122"/>
                <a:cs typeface="SimHei" charset="-122"/>
              </a:rPr>
              <a:t>实验</a:t>
            </a:r>
            <a:r>
              <a:rPr kumimoji="1" lang="en-US" altLang="zh-CN" sz="3600" dirty="0">
                <a:latin typeface="SimHei" charset="-122"/>
                <a:ea typeface="SimHei" charset="-122"/>
                <a:cs typeface="SimHei" charset="-122"/>
              </a:rPr>
              <a:t>3-</a:t>
            </a:r>
            <a:r>
              <a:rPr kumimoji="1" lang="zh-CN" altLang="en-US" sz="3600" dirty="0">
                <a:latin typeface="SimHei" charset="-122"/>
                <a:ea typeface="SimHei" charset="-122"/>
                <a:cs typeface="SimHei" charset="-122"/>
              </a:rPr>
              <a:t>进程间通信例子：子进程写父进程读</a:t>
            </a:r>
          </a:p>
        </p:txBody>
      </p:sp>
    </p:spTree>
    <p:extLst>
      <p:ext uri="{BB962C8B-B14F-4D97-AF65-F5344CB8AC3E}">
        <p14:creationId xmlns:p14="http://schemas.microsoft.com/office/powerpoint/2010/main" val="3747831432"/>
      </p:ext>
    </p:extLst>
  </p:cSld>
  <p:clrMapOvr>
    <a:masterClrMapping/>
  </p:clrMapOvr>
  <mc:AlternateContent xmlns:mc="http://schemas.openxmlformats.org/markup-compatibility/2006" xmlns:p14="http://schemas.microsoft.com/office/powerpoint/2010/main">
    <mc:Choice Requires="p14">
      <p:transition spd="slow" p14:dur="2000" advTm="64333"/>
    </mc:Choice>
    <mc:Fallback xmlns="">
      <p:transition spd="slow" advTm="64333"/>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内容占位符 2"/>
          <p:cNvSpPr>
            <a:spLocks noGrp="1"/>
          </p:cNvSpPr>
          <p:nvPr>
            <p:ph idx="4294967295"/>
          </p:nvPr>
        </p:nvSpPr>
        <p:spPr>
          <a:xfrm>
            <a:off x="864702" y="1359790"/>
            <a:ext cx="10730950" cy="5626100"/>
          </a:xfrm>
        </p:spPr>
        <p:txBody>
          <a:bodyPr>
            <a:normAutofit/>
          </a:bodyPr>
          <a:lstStyle/>
          <a:p>
            <a:pPr eaLnBrk="1" hangingPunct="1">
              <a:lnSpc>
                <a:spcPct val="150000"/>
              </a:lnSpc>
              <a:buFont typeface="Wingdings" charset="2"/>
              <a:buNone/>
            </a:pPr>
            <a:r>
              <a:rPr lang="zh-CN" altLang="en-US" sz="2400" b="1" dirty="0">
                <a:latin typeface="Microsoft YaHei" panose="020B0503020204020204" pitchFamily="34" charset="-122"/>
                <a:ea typeface="Microsoft YaHei" panose="020B0503020204020204" pitchFamily="34" charset="-122"/>
                <a:cs typeface="SimSun" charset="-122"/>
              </a:rPr>
              <a:t>熟悉</a:t>
            </a:r>
            <a:r>
              <a:rPr lang="en-US" altLang="zh-CN" sz="2400" b="1" dirty="0">
                <a:latin typeface="Microsoft YaHei" panose="020B0503020204020204" pitchFamily="34" charset="-122"/>
                <a:ea typeface="Microsoft YaHei" panose="020B0503020204020204" pitchFamily="34" charset="-122"/>
                <a:cs typeface="SimSun" charset="-122"/>
              </a:rPr>
              <a:t>Ubuntu</a:t>
            </a:r>
            <a:r>
              <a:rPr lang="zh-CN" altLang="en-US" sz="2400" b="1" dirty="0">
                <a:latin typeface="Microsoft YaHei" panose="020B0503020204020204" pitchFamily="34" charset="-122"/>
                <a:ea typeface="Microsoft YaHei" panose="020B0503020204020204" pitchFamily="34" charset="-122"/>
                <a:cs typeface="SimSun" charset="-122"/>
              </a:rPr>
              <a:t>系统下的多线程编程。</a:t>
            </a:r>
          </a:p>
          <a:p>
            <a:pPr eaLnBrk="1" hangingPunct="1">
              <a:lnSpc>
                <a:spcPct val="150000"/>
              </a:lnSpc>
              <a:buFont typeface="Wingdings" charset="2"/>
              <a:buAutoNum type="circleNumDbPlain"/>
            </a:pPr>
            <a:r>
              <a:rPr lang="zh-CN" altLang="en-US" sz="2400" b="1" dirty="0">
                <a:latin typeface="Microsoft YaHei" panose="020B0503020204020204" pitchFamily="34" charset="-122"/>
                <a:ea typeface="Microsoft YaHei" panose="020B0503020204020204" pitchFamily="34" charset="-122"/>
                <a:cs typeface="SimSun" charset="-122"/>
              </a:rPr>
              <a:t>使用“</a:t>
            </a:r>
            <a:r>
              <a:rPr lang="en-US" altLang="zh-CN" sz="2400" b="1" dirty="0" err="1">
                <a:solidFill>
                  <a:srgbClr val="FF0000"/>
                </a:solidFill>
                <a:latin typeface="Microsoft YaHei" panose="020B0503020204020204" pitchFamily="34" charset="-122"/>
                <a:ea typeface="Microsoft YaHei" panose="020B0503020204020204" pitchFamily="34" charset="-122"/>
                <a:cs typeface="SimSun" charset="-122"/>
              </a:rPr>
              <a:t>Ctrl+Alt+T</a:t>
            </a:r>
            <a:r>
              <a:rPr lang="zh-CN" altLang="en-US" sz="2400" b="1" dirty="0">
                <a:latin typeface="Microsoft YaHei" panose="020B0503020204020204" pitchFamily="34" charset="-122"/>
                <a:ea typeface="Microsoft YaHei" panose="020B0503020204020204" pitchFamily="34" charset="-122"/>
                <a:cs typeface="SimSun" charset="-122"/>
              </a:rPr>
              <a:t>”打开终端；或者使用图形界面打开终端</a:t>
            </a:r>
          </a:p>
          <a:p>
            <a:pPr eaLnBrk="1" hangingPunct="1">
              <a:lnSpc>
                <a:spcPct val="150000"/>
              </a:lnSpc>
              <a:buFont typeface="Wingdings" charset="2"/>
              <a:buAutoNum type="circleNumDbPlain"/>
            </a:pPr>
            <a:r>
              <a:rPr lang="zh-CN" altLang="en-US" sz="2400" b="1" dirty="0">
                <a:latin typeface="Microsoft YaHei" panose="020B0503020204020204" pitchFamily="34" charset="-122"/>
                <a:ea typeface="Microsoft YaHei" panose="020B0503020204020204" pitchFamily="34" charset="-122"/>
                <a:cs typeface="SimSun" charset="-122"/>
              </a:rPr>
              <a:t>使用</a:t>
            </a:r>
            <a:r>
              <a:rPr lang="en-US" altLang="zh-CN" sz="2400" b="1" dirty="0" err="1">
                <a:latin typeface="Microsoft YaHei" panose="020B0503020204020204" pitchFamily="34" charset="-122"/>
                <a:ea typeface="Microsoft YaHei" panose="020B0503020204020204" pitchFamily="34" charset="-122"/>
                <a:cs typeface="SimSun" charset="-122"/>
              </a:rPr>
              <a:t>gedit</a:t>
            </a:r>
            <a:r>
              <a:rPr lang="zh-CN" altLang="en-US" sz="2400" b="1" dirty="0">
                <a:latin typeface="Microsoft YaHei" panose="020B0503020204020204" pitchFamily="34" charset="-122"/>
                <a:ea typeface="Microsoft YaHei" panose="020B0503020204020204" pitchFamily="34" charset="-122"/>
                <a:cs typeface="SimSun" charset="-122"/>
              </a:rPr>
              <a:t>或</a:t>
            </a:r>
            <a:r>
              <a:rPr lang="en-US" altLang="zh-CN" sz="2400" b="1" dirty="0">
                <a:latin typeface="Microsoft YaHei" panose="020B0503020204020204" pitchFamily="34" charset="-122"/>
                <a:ea typeface="Microsoft YaHei" panose="020B0503020204020204" pitchFamily="34" charset="-122"/>
                <a:cs typeface="SimSun" charset="-122"/>
              </a:rPr>
              <a:t>vim</a:t>
            </a:r>
            <a:r>
              <a:rPr lang="zh-CN" altLang="en-US" sz="2400" b="1" dirty="0">
                <a:latin typeface="Microsoft YaHei" panose="020B0503020204020204" pitchFamily="34" charset="-122"/>
                <a:ea typeface="Microsoft YaHei" panose="020B0503020204020204" pitchFamily="34" charset="-122"/>
                <a:cs typeface="SimSun" charset="-122"/>
              </a:rPr>
              <a:t>命令（如果有）打开文本编辑器进行编码：“</a:t>
            </a:r>
            <a:r>
              <a:rPr lang="en-US" altLang="zh-CN" sz="2400" b="1" dirty="0" err="1">
                <a:solidFill>
                  <a:srgbClr val="FF0000"/>
                </a:solidFill>
                <a:latin typeface="Microsoft YaHei" panose="020B0503020204020204" pitchFamily="34" charset="-122"/>
                <a:ea typeface="Microsoft YaHei" panose="020B0503020204020204" pitchFamily="34" charset="-122"/>
                <a:cs typeface="SimSun" charset="-122"/>
              </a:rPr>
              <a:t>gedit</a:t>
            </a:r>
            <a:r>
              <a:rPr lang="en-US" altLang="zh-CN" sz="2400" b="1" dirty="0">
                <a:solidFill>
                  <a:srgbClr val="FF0000"/>
                </a:solidFill>
                <a:latin typeface="Microsoft YaHei" panose="020B0503020204020204" pitchFamily="34" charset="-122"/>
                <a:ea typeface="Microsoft YaHei" panose="020B0503020204020204" pitchFamily="34" charset="-122"/>
                <a:cs typeface="SimSun" charset="-122"/>
              </a:rPr>
              <a:t> </a:t>
            </a:r>
            <a:r>
              <a:rPr lang="zh-CN" altLang="en-US" sz="2400" b="1" dirty="0">
                <a:solidFill>
                  <a:srgbClr val="FF0000"/>
                </a:solidFill>
                <a:latin typeface="Microsoft YaHei" panose="020B0503020204020204" pitchFamily="34" charset="-122"/>
                <a:ea typeface="Microsoft YaHei" panose="020B0503020204020204" pitchFamily="34" charset="-122"/>
                <a:cs typeface="SimSun" charset="-122"/>
              </a:rPr>
              <a:t>  </a:t>
            </a:r>
            <a:r>
              <a:rPr lang="en-US" altLang="zh-CN" sz="2400" b="1" dirty="0" err="1">
                <a:solidFill>
                  <a:srgbClr val="FF0000"/>
                </a:solidFill>
                <a:latin typeface="Microsoft YaHei" panose="020B0503020204020204" pitchFamily="34" charset="-122"/>
                <a:ea typeface="Microsoft YaHei" panose="020B0503020204020204" pitchFamily="34" charset="-122"/>
                <a:cs typeface="SimSun" charset="-122"/>
              </a:rPr>
              <a:t>xxx.c</a:t>
            </a:r>
            <a:r>
              <a:rPr lang="zh-CN" altLang="en-US" sz="2400" b="1" dirty="0">
                <a:latin typeface="Microsoft YaHei" panose="020B0503020204020204" pitchFamily="34" charset="-122"/>
                <a:ea typeface="Microsoft YaHei" panose="020B0503020204020204" pitchFamily="34" charset="-122"/>
                <a:cs typeface="SimSun" charset="-122"/>
              </a:rPr>
              <a:t>”</a:t>
            </a:r>
          </a:p>
          <a:p>
            <a:pPr>
              <a:lnSpc>
                <a:spcPct val="150000"/>
              </a:lnSpc>
              <a:buFont typeface="Wingdings" charset="2"/>
              <a:buAutoNum type="circleNumDbPlain"/>
            </a:pPr>
            <a:r>
              <a:rPr lang="zh-CN" altLang="en-US" sz="2400" b="1" dirty="0">
                <a:latin typeface="Microsoft YaHei" panose="020B0503020204020204" pitchFamily="34" charset="-122"/>
                <a:ea typeface="Microsoft YaHei" panose="020B0503020204020204" pitchFamily="34" charset="-122"/>
                <a:cs typeface="SimSun" charset="-122"/>
              </a:rPr>
              <a:t>编译程序：“</a:t>
            </a:r>
            <a:r>
              <a:rPr lang="en-US" altLang="zh-CN" sz="2400" b="1" dirty="0" err="1">
                <a:solidFill>
                  <a:srgbClr val="FF0000"/>
                </a:solidFill>
                <a:latin typeface="Microsoft YaHei" panose="020B0503020204020204" pitchFamily="34" charset="-122"/>
                <a:ea typeface="Microsoft YaHei" panose="020B0503020204020204" pitchFamily="34" charset="-122"/>
                <a:cs typeface="SimSun" charset="-122"/>
              </a:rPr>
              <a:t>gcc</a:t>
            </a:r>
            <a:r>
              <a:rPr lang="zh-CN" altLang="en-US" sz="2400" b="1" dirty="0">
                <a:solidFill>
                  <a:srgbClr val="FF0000"/>
                </a:solidFill>
                <a:latin typeface="Microsoft YaHei" panose="020B0503020204020204" pitchFamily="34" charset="-122"/>
                <a:ea typeface="Microsoft YaHei" panose="020B0503020204020204" pitchFamily="34" charset="-122"/>
                <a:cs typeface="SimSun" charset="-122"/>
              </a:rPr>
              <a:t>   文件名</a:t>
            </a:r>
            <a:r>
              <a:rPr lang="en-US" altLang="zh-CN" sz="2400" b="1" dirty="0">
                <a:solidFill>
                  <a:srgbClr val="FF0000"/>
                </a:solidFill>
                <a:latin typeface="Microsoft YaHei" panose="020B0503020204020204" pitchFamily="34" charset="-122"/>
                <a:ea typeface="Microsoft YaHei" panose="020B0503020204020204" pitchFamily="34" charset="-122"/>
                <a:cs typeface="SimSun" charset="-122"/>
              </a:rPr>
              <a:t>.c</a:t>
            </a:r>
            <a:r>
              <a:rPr lang="zh-CN" altLang="en-US" sz="2400" b="1" dirty="0">
                <a:solidFill>
                  <a:srgbClr val="FF0000"/>
                </a:solidFill>
                <a:latin typeface="Microsoft YaHei" panose="020B0503020204020204" pitchFamily="34" charset="-122"/>
                <a:ea typeface="Microsoft YaHei" panose="020B0503020204020204" pitchFamily="34" charset="-122"/>
                <a:cs typeface="SimSun" charset="-122"/>
              </a:rPr>
              <a:t>  </a:t>
            </a:r>
            <a:r>
              <a:rPr lang="en-US" altLang="zh-CN" sz="2400" b="1" dirty="0">
                <a:solidFill>
                  <a:srgbClr val="FF0000"/>
                </a:solidFill>
                <a:latin typeface="Microsoft YaHei" panose="020B0503020204020204" pitchFamily="34" charset="-122"/>
                <a:ea typeface="Microsoft YaHei" panose="020B0503020204020204" pitchFamily="34" charset="-122"/>
                <a:cs typeface="SimSun" charset="-122"/>
              </a:rPr>
              <a:t> -o </a:t>
            </a:r>
            <a:r>
              <a:rPr lang="zh-CN" altLang="en-US" sz="2400" b="1" dirty="0">
                <a:solidFill>
                  <a:srgbClr val="FF0000"/>
                </a:solidFill>
                <a:latin typeface="Microsoft YaHei" panose="020B0503020204020204" pitchFamily="34" charset="-122"/>
                <a:ea typeface="Microsoft YaHei" panose="020B0503020204020204" pitchFamily="34" charset="-122"/>
                <a:cs typeface="SimSun" charset="-122"/>
              </a:rPr>
              <a:t>可执行程序名</a:t>
            </a:r>
            <a:r>
              <a:rPr lang="zh-CN" altLang="en-US" sz="2400" b="1" dirty="0">
                <a:latin typeface="Microsoft YaHei" panose="020B0503020204020204" pitchFamily="34" charset="-122"/>
                <a:ea typeface="Microsoft YaHei" panose="020B0503020204020204" pitchFamily="34" charset="-122"/>
                <a:cs typeface="SimSun" charset="-122"/>
              </a:rPr>
              <a:t>”（如果只输入</a:t>
            </a:r>
            <a:r>
              <a:rPr lang="en-US" altLang="zh-CN" sz="2400" b="1" dirty="0" err="1">
                <a:latin typeface="Microsoft YaHei" panose="020B0503020204020204" pitchFamily="34" charset="-122"/>
                <a:ea typeface="Microsoft YaHei" panose="020B0503020204020204" pitchFamily="34" charset="-122"/>
                <a:cs typeface="SimSun" charset="-122"/>
              </a:rPr>
              <a:t>gcc</a:t>
            </a:r>
            <a:r>
              <a:rPr lang="zh-CN" altLang="en-US" sz="2400" b="1" dirty="0">
                <a:latin typeface="Microsoft YaHei" panose="020B0503020204020204" pitchFamily="34" charset="-122"/>
                <a:ea typeface="Microsoft YaHei" panose="020B0503020204020204" pitchFamily="34" charset="-122"/>
                <a:cs typeface="SimSun" charset="-122"/>
              </a:rPr>
              <a:t>文件名</a:t>
            </a:r>
            <a:r>
              <a:rPr lang="en-US" altLang="zh-CN" sz="2400" b="1" dirty="0">
                <a:latin typeface="Microsoft YaHei" panose="020B0503020204020204" pitchFamily="34" charset="-122"/>
                <a:ea typeface="Microsoft YaHei" panose="020B0503020204020204" pitchFamily="34" charset="-122"/>
                <a:cs typeface="SimSun" charset="-122"/>
              </a:rPr>
              <a:t>.c</a:t>
            </a:r>
            <a:r>
              <a:rPr lang="zh-CN" altLang="en-US" sz="2400" b="1" dirty="0">
                <a:latin typeface="Microsoft YaHei" panose="020B0503020204020204" pitchFamily="34" charset="-122"/>
                <a:ea typeface="Microsoft YaHei" panose="020B0503020204020204" pitchFamily="34" charset="-122"/>
                <a:cs typeface="SimSun" charset="-122"/>
              </a:rPr>
              <a:t>，默认可执行程序名为</a:t>
            </a:r>
            <a:r>
              <a:rPr lang="en-US" altLang="zh-CN" sz="2400" b="1" dirty="0" err="1">
                <a:latin typeface="Microsoft YaHei" panose="020B0503020204020204" pitchFamily="34" charset="-122"/>
                <a:ea typeface="Microsoft YaHei" panose="020B0503020204020204" pitchFamily="34" charset="-122"/>
                <a:cs typeface="SimSun" charset="-122"/>
              </a:rPr>
              <a:t>a.out</a:t>
            </a:r>
            <a:r>
              <a:rPr lang="zh-CN" altLang="en-US" sz="2400" b="1" dirty="0">
                <a:latin typeface="Microsoft YaHei" panose="020B0503020204020204" pitchFamily="34" charset="-122"/>
                <a:ea typeface="Microsoft YaHei" panose="020B0503020204020204" pitchFamily="34" charset="-122"/>
                <a:cs typeface="SimSun" charset="-122"/>
              </a:rPr>
              <a:t>）使用线程库时，</a:t>
            </a:r>
            <a:r>
              <a:rPr lang="en-US" altLang="zh-CN" sz="2400" b="1" dirty="0" err="1">
                <a:latin typeface="Microsoft YaHei" panose="020B0503020204020204" pitchFamily="34" charset="-122"/>
                <a:ea typeface="Microsoft YaHei" panose="020B0503020204020204" pitchFamily="34" charset="-122"/>
                <a:cs typeface="SimSun" charset="-122"/>
              </a:rPr>
              <a:t>gcc</a:t>
            </a:r>
            <a:r>
              <a:rPr lang="zh-CN" altLang="en-US" sz="2400" b="1" dirty="0">
                <a:latin typeface="Microsoft YaHei" panose="020B0503020204020204" pitchFamily="34" charset="-122"/>
                <a:ea typeface="Microsoft YaHei" panose="020B0503020204020204" pitchFamily="34" charset="-122"/>
                <a:cs typeface="SimSun" charset="-122"/>
              </a:rPr>
              <a:t>编译需要添加</a:t>
            </a:r>
            <a:r>
              <a:rPr lang="en-US" altLang="zh-CN" sz="2400" b="1" dirty="0">
                <a:latin typeface="Microsoft YaHei" panose="020B0503020204020204" pitchFamily="34" charset="-122"/>
                <a:ea typeface="Microsoft YaHei" panose="020B0503020204020204" pitchFamily="34" charset="-122"/>
                <a:cs typeface="SimSun" charset="-122"/>
              </a:rPr>
              <a:t>-</a:t>
            </a:r>
            <a:r>
              <a:rPr lang="en-US" altLang="zh-CN" sz="2400" b="1" dirty="0" err="1">
                <a:latin typeface="Microsoft YaHei" panose="020B0503020204020204" pitchFamily="34" charset="-122"/>
                <a:ea typeface="Microsoft YaHei" panose="020B0503020204020204" pitchFamily="34" charset="-122"/>
                <a:cs typeface="SimSun" charset="-122"/>
              </a:rPr>
              <a:t>lpthread</a:t>
            </a:r>
            <a:r>
              <a:rPr lang="zh-CN" altLang="en-US" sz="2400" b="1" dirty="0">
                <a:latin typeface="Microsoft YaHei" panose="020B0503020204020204" pitchFamily="34" charset="-122"/>
                <a:ea typeface="Microsoft YaHei" panose="020B0503020204020204" pitchFamily="34" charset="-122"/>
                <a:cs typeface="SimSun" charset="-122"/>
              </a:rPr>
              <a:t>，例如：  </a:t>
            </a:r>
            <a:endParaRPr lang="en-US" altLang="zh-CN" sz="2400" b="1" dirty="0">
              <a:latin typeface="Microsoft YaHei" panose="020B0503020204020204" pitchFamily="34" charset="-122"/>
              <a:ea typeface="Microsoft YaHei" panose="020B0503020204020204" pitchFamily="34" charset="-122"/>
              <a:cs typeface="SimSun" charset="-122"/>
            </a:endParaRPr>
          </a:p>
          <a:p>
            <a:pPr marL="0" indent="0">
              <a:lnSpc>
                <a:spcPct val="150000"/>
              </a:lnSpc>
              <a:buNone/>
            </a:pPr>
            <a:r>
              <a:rPr lang="zh-CN" altLang="en-US" sz="2400" b="1" dirty="0">
                <a:latin typeface="Microsoft YaHei" panose="020B0503020204020204" pitchFamily="34" charset="-122"/>
                <a:ea typeface="Microsoft YaHei" panose="020B0503020204020204" pitchFamily="34" charset="-122"/>
                <a:cs typeface="SimSun" charset="-122"/>
              </a:rPr>
              <a:t>                   </a:t>
            </a:r>
            <a:r>
              <a:rPr lang="en-US" altLang="zh-CN" sz="2400" b="1" dirty="0">
                <a:latin typeface="Microsoft YaHei" panose="020B0503020204020204" pitchFamily="34" charset="-122"/>
                <a:ea typeface="Microsoft YaHei" panose="020B0503020204020204" pitchFamily="34" charset="-122"/>
                <a:cs typeface="SimSun" charset="-122"/>
              </a:rPr>
              <a:t> </a:t>
            </a:r>
            <a:r>
              <a:rPr lang="en-US" altLang="zh-CN" sz="2400" b="1" dirty="0" err="1">
                <a:solidFill>
                  <a:srgbClr val="FF0000"/>
                </a:solidFill>
                <a:latin typeface="Microsoft YaHei" panose="020B0503020204020204" pitchFamily="34" charset="-122"/>
                <a:ea typeface="Microsoft YaHei" panose="020B0503020204020204" pitchFamily="34" charset="-122"/>
                <a:cs typeface="SimSun" charset="-122"/>
              </a:rPr>
              <a:t>gcc</a:t>
            </a:r>
            <a:r>
              <a:rPr lang="zh-CN" altLang="en-US" sz="2400" b="1" dirty="0">
                <a:solidFill>
                  <a:srgbClr val="FF0000"/>
                </a:solidFill>
                <a:latin typeface="Microsoft YaHei" panose="020B0503020204020204" pitchFamily="34" charset="-122"/>
                <a:ea typeface="Microsoft YaHei" panose="020B0503020204020204" pitchFamily="34" charset="-122"/>
                <a:cs typeface="SimSun" charset="-122"/>
              </a:rPr>
              <a:t> </a:t>
            </a:r>
            <a:r>
              <a:rPr lang="en-US" altLang="zh-CN" sz="2400" b="1" dirty="0">
                <a:solidFill>
                  <a:srgbClr val="FF0000"/>
                </a:solidFill>
                <a:latin typeface="Microsoft YaHei" panose="020B0503020204020204" pitchFamily="34" charset="-122"/>
                <a:ea typeface="Microsoft YaHei" panose="020B0503020204020204" pitchFamily="34" charset="-122"/>
                <a:cs typeface="SimSun" charset="-122"/>
              </a:rPr>
              <a:t>-o xxx</a:t>
            </a:r>
            <a:r>
              <a:rPr lang="zh-CN" altLang="en-US" sz="2400" b="1" dirty="0">
                <a:solidFill>
                  <a:srgbClr val="FF0000"/>
                </a:solidFill>
                <a:latin typeface="Microsoft YaHei" panose="020B0503020204020204" pitchFamily="34" charset="-122"/>
                <a:ea typeface="Microsoft YaHei" panose="020B0503020204020204" pitchFamily="34" charset="-122"/>
                <a:cs typeface="SimSun" charset="-122"/>
              </a:rPr>
              <a:t> </a:t>
            </a:r>
            <a:r>
              <a:rPr lang="en-US" altLang="zh-CN" sz="2400" b="1" dirty="0">
                <a:solidFill>
                  <a:srgbClr val="FF0000"/>
                </a:solidFill>
                <a:latin typeface="Microsoft YaHei" panose="020B0503020204020204" pitchFamily="34" charset="-122"/>
                <a:ea typeface="Microsoft YaHei" panose="020B0503020204020204" pitchFamily="34" charset="-122"/>
                <a:cs typeface="SimSun" charset="-122"/>
              </a:rPr>
              <a:t>-</a:t>
            </a:r>
            <a:r>
              <a:rPr lang="en-US" altLang="zh-CN" sz="2400" b="1" dirty="0" err="1">
                <a:solidFill>
                  <a:srgbClr val="FF0000"/>
                </a:solidFill>
                <a:latin typeface="Microsoft YaHei" panose="020B0503020204020204" pitchFamily="34" charset="-122"/>
                <a:ea typeface="Microsoft YaHei" panose="020B0503020204020204" pitchFamily="34" charset="-122"/>
                <a:cs typeface="SimSun" charset="-122"/>
              </a:rPr>
              <a:t>lpthread</a:t>
            </a:r>
            <a:r>
              <a:rPr lang="zh-CN" altLang="en-US" sz="2400" b="1" dirty="0">
                <a:solidFill>
                  <a:srgbClr val="FF0000"/>
                </a:solidFill>
                <a:latin typeface="Microsoft YaHei" panose="020B0503020204020204" pitchFamily="34" charset="-122"/>
                <a:ea typeface="Microsoft YaHei" panose="020B0503020204020204" pitchFamily="34" charset="-122"/>
                <a:cs typeface="SimSun" charset="-122"/>
              </a:rPr>
              <a:t> </a:t>
            </a:r>
            <a:r>
              <a:rPr lang="en-US" altLang="zh-CN" sz="2400" b="1" dirty="0" err="1">
                <a:solidFill>
                  <a:srgbClr val="FF0000"/>
                </a:solidFill>
                <a:latin typeface="Microsoft YaHei" panose="020B0503020204020204" pitchFamily="34" charset="-122"/>
                <a:ea typeface="Microsoft YaHei" panose="020B0503020204020204" pitchFamily="34" charset="-122"/>
                <a:cs typeface="SimSun" charset="-122"/>
              </a:rPr>
              <a:t>xxx.c</a:t>
            </a:r>
            <a:r>
              <a:rPr lang="en-US" altLang="zh-CN" sz="2400" b="1" dirty="0">
                <a:solidFill>
                  <a:srgbClr val="FF0000"/>
                </a:solidFill>
                <a:latin typeface="Microsoft YaHei" panose="020B0503020204020204" pitchFamily="34" charset="-122"/>
                <a:ea typeface="Microsoft YaHei" panose="020B0503020204020204" pitchFamily="34" charset="-122"/>
                <a:cs typeface="SimSun" charset="-122"/>
              </a:rPr>
              <a:t> </a:t>
            </a:r>
            <a:endParaRPr lang="zh-CN" altLang="en-US" sz="2400" b="1" dirty="0">
              <a:solidFill>
                <a:srgbClr val="FF0000"/>
              </a:solidFill>
              <a:latin typeface="Microsoft YaHei" panose="020B0503020204020204" pitchFamily="34" charset="-122"/>
              <a:ea typeface="Microsoft YaHei" panose="020B0503020204020204" pitchFamily="34" charset="-122"/>
              <a:cs typeface="SimSun" charset="-122"/>
            </a:endParaRPr>
          </a:p>
          <a:p>
            <a:pPr eaLnBrk="1" hangingPunct="1">
              <a:lnSpc>
                <a:spcPct val="150000"/>
              </a:lnSpc>
              <a:buFont typeface="Wingdings" charset="2"/>
              <a:buAutoNum type="circleNumDbPlain"/>
            </a:pPr>
            <a:r>
              <a:rPr lang="zh-CN" altLang="en-US" sz="2400" b="1" dirty="0">
                <a:latin typeface="Microsoft YaHei" panose="020B0503020204020204" pitchFamily="34" charset="-122"/>
                <a:ea typeface="Microsoft YaHei" panose="020B0503020204020204" pitchFamily="34" charset="-122"/>
                <a:cs typeface="SimSun" charset="-122"/>
              </a:rPr>
              <a:t>执行程序：</a:t>
            </a:r>
            <a:r>
              <a:rPr lang="en-US" altLang="zh-CN" sz="2400" b="1" dirty="0">
                <a:solidFill>
                  <a:srgbClr val="FF0000"/>
                </a:solidFill>
                <a:latin typeface="Microsoft YaHei" panose="020B0503020204020204" pitchFamily="34" charset="-122"/>
                <a:ea typeface="Microsoft YaHei" panose="020B0503020204020204" pitchFamily="34" charset="-122"/>
                <a:cs typeface="SimSun" charset="-122"/>
              </a:rPr>
              <a:t>./xxx</a:t>
            </a:r>
            <a:endParaRPr lang="zh-CN" altLang="en-US" sz="2400" b="1" dirty="0">
              <a:solidFill>
                <a:srgbClr val="FF0000"/>
              </a:solidFill>
              <a:latin typeface="Microsoft YaHei" panose="020B0503020204020204" pitchFamily="34" charset="-122"/>
              <a:ea typeface="Microsoft YaHei" panose="020B0503020204020204" pitchFamily="34" charset="-122"/>
              <a:cs typeface="SimSun" charset="-122"/>
            </a:endParaRPr>
          </a:p>
        </p:txBody>
      </p:sp>
      <p:sp>
        <p:nvSpPr>
          <p:cNvPr id="3" name="标题 1"/>
          <p:cNvSpPr txBox="1">
            <a:spLocks/>
          </p:cNvSpPr>
          <p:nvPr/>
        </p:nvSpPr>
        <p:spPr>
          <a:xfrm>
            <a:off x="864702" y="803026"/>
            <a:ext cx="11327298" cy="132556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571500" indent="-571500">
              <a:buFont typeface="Wingdings" charset="2"/>
              <a:buChar char="u"/>
            </a:pPr>
            <a:r>
              <a:rPr kumimoji="1" lang="zh-CN" altLang="en-US" sz="3600" dirty="0">
                <a:latin typeface="SimHei" charset="-122"/>
                <a:ea typeface="SimHei" charset="-122"/>
                <a:cs typeface="SimHei" charset="-122"/>
              </a:rPr>
              <a:t>实验</a:t>
            </a:r>
            <a:r>
              <a:rPr kumimoji="1" lang="en-US" altLang="zh-CN" sz="3600" dirty="0">
                <a:latin typeface="SimHei" charset="-122"/>
                <a:ea typeface="SimHei" charset="-122"/>
                <a:cs typeface="SimHei" charset="-122"/>
              </a:rPr>
              <a:t>1-Ubuntu</a:t>
            </a:r>
            <a:r>
              <a:rPr kumimoji="1" lang="zh-CN" altLang="en-US" sz="3600" dirty="0">
                <a:latin typeface="SimHei" charset="-122"/>
                <a:ea typeface="SimHei" charset="-122"/>
                <a:cs typeface="SimHei" charset="-122"/>
              </a:rPr>
              <a:t>下编译环境</a:t>
            </a:r>
          </a:p>
        </p:txBody>
      </p:sp>
    </p:spTree>
    <p:extLst>
      <p:ext uri="{BB962C8B-B14F-4D97-AF65-F5344CB8AC3E}">
        <p14:creationId xmlns:p14="http://schemas.microsoft.com/office/powerpoint/2010/main" val="209190785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13791" y="968600"/>
            <a:ext cx="10515600" cy="1325563"/>
          </a:xfrm>
        </p:spPr>
        <p:txBody>
          <a:bodyPr>
            <a:normAutofit/>
          </a:bodyPr>
          <a:lstStyle/>
          <a:p>
            <a:pPr marL="571500" indent="-571500">
              <a:buFont typeface="Wingdings" charset="2"/>
              <a:buChar char="u"/>
            </a:pPr>
            <a:r>
              <a:rPr kumimoji="1" lang="zh-CN" altLang="en-US" sz="3600" dirty="0">
                <a:latin typeface="SimHei" charset="-122"/>
                <a:ea typeface="SimHei" charset="-122"/>
                <a:cs typeface="SimHei" charset="-122"/>
              </a:rPr>
              <a:t>实验</a:t>
            </a:r>
            <a:r>
              <a:rPr kumimoji="1" lang="en-US" altLang="zh-CN" sz="3600" dirty="0">
                <a:latin typeface="SimHei" charset="-122"/>
                <a:ea typeface="SimHei" charset="-122"/>
                <a:cs typeface="SimHei" charset="-122"/>
              </a:rPr>
              <a:t>3-</a:t>
            </a:r>
            <a:r>
              <a:rPr kumimoji="1" lang="zh-CN" altLang="en-US" sz="3600" dirty="0">
                <a:latin typeface="SimHei" charset="-122"/>
                <a:ea typeface="SimHei" charset="-122"/>
                <a:cs typeface="SimHei" charset="-122"/>
              </a:rPr>
              <a:t>进程间管道通信实验内容</a:t>
            </a:r>
          </a:p>
        </p:txBody>
      </p:sp>
      <p:sp>
        <p:nvSpPr>
          <p:cNvPr id="3" name="内容占位符 2"/>
          <p:cNvSpPr>
            <a:spLocks noGrp="1"/>
          </p:cNvSpPr>
          <p:nvPr>
            <p:ph idx="1"/>
          </p:nvPr>
        </p:nvSpPr>
        <p:spPr>
          <a:xfrm>
            <a:off x="1562252" y="1734585"/>
            <a:ext cx="9790376" cy="4798737"/>
          </a:xfrm>
        </p:spPr>
        <p:txBody>
          <a:bodyPr>
            <a:normAutofit/>
          </a:bodyPr>
          <a:lstStyle/>
          <a:p>
            <a:pPr marL="457200" indent="-457200">
              <a:lnSpc>
                <a:spcPct val="140000"/>
              </a:lnSpc>
              <a:buFont typeface="+mj-lt"/>
              <a:buAutoNum type="arabicPeriod"/>
            </a:pPr>
            <a:r>
              <a:rPr lang="zh-CN" altLang="en-US" sz="2600" dirty="0">
                <a:latin typeface="SimSun" charset="-122"/>
                <a:ea typeface="SimSun" charset="-122"/>
                <a:cs typeface="SimSun" charset="-122"/>
              </a:rPr>
              <a:t>在</a:t>
            </a:r>
            <a:r>
              <a:rPr lang="en-US" altLang="zh-CN" sz="2600" dirty="0">
                <a:latin typeface="SimSun" charset="-122"/>
                <a:ea typeface="SimSun" charset="-122"/>
                <a:cs typeface="SimSun" charset="-122"/>
              </a:rPr>
              <a:t>Linux</a:t>
            </a:r>
            <a:r>
              <a:rPr lang="zh-CN" altLang="en-US" sz="2600" dirty="0">
                <a:latin typeface="SimSun" charset="-122"/>
                <a:ea typeface="SimSun" charset="-122"/>
                <a:cs typeface="SimSun" charset="-122"/>
              </a:rPr>
              <a:t>系统中使用系统调用</a:t>
            </a:r>
            <a:r>
              <a:rPr lang="en-US" altLang="zh-CN" sz="2600" dirty="0">
                <a:latin typeface="SimSun" charset="-122"/>
                <a:ea typeface="SimSun" charset="-122"/>
                <a:cs typeface="SimSun" charset="-122"/>
              </a:rPr>
              <a:t>fork()</a:t>
            </a:r>
            <a:r>
              <a:rPr lang="zh-CN" altLang="en-US" sz="2600" dirty="0">
                <a:latin typeface="SimSun" charset="-122"/>
                <a:ea typeface="SimSun" charset="-122"/>
                <a:cs typeface="SimSun" charset="-122"/>
              </a:rPr>
              <a:t>创建两个子进程，</a:t>
            </a:r>
            <a:endParaRPr lang="en-US" altLang="zh-CN" sz="2600" dirty="0">
              <a:latin typeface="SimSun" charset="-122"/>
              <a:ea typeface="SimSun" charset="-122"/>
              <a:cs typeface="SimSun" charset="-122"/>
            </a:endParaRPr>
          </a:p>
          <a:p>
            <a:pPr marL="457200" indent="-457200">
              <a:lnSpc>
                <a:spcPct val="140000"/>
              </a:lnSpc>
              <a:buFont typeface="+mj-lt"/>
              <a:buAutoNum type="arabicPeriod"/>
            </a:pPr>
            <a:r>
              <a:rPr lang="zh-CN" altLang="en-US" sz="2600" dirty="0">
                <a:latin typeface="SimSun" charset="-122"/>
                <a:ea typeface="SimSun" charset="-122"/>
                <a:cs typeface="SimSun" charset="-122"/>
              </a:rPr>
              <a:t>使用系统调用</a:t>
            </a:r>
            <a:r>
              <a:rPr lang="en-US" altLang="zh-CN" sz="2600" dirty="0">
                <a:latin typeface="SimSun" charset="-122"/>
                <a:ea typeface="SimSun" charset="-122"/>
                <a:cs typeface="SimSun" charset="-122"/>
              </a:rPr>
              <a:t>pipe()</a:t>
            </a:r>
            <a:r>
              <a:rPr lang="zh-CN" altLang="en-US" sz="2600" dirty="0">
                <a:latin typeface="SimSun" charset="-122"/>
                <a:ea typeface="SimSun" charset="-122"/>
                <a:cs typeface="SimSun" charset="-122"/>
              </a:rPr>
              <a:t>建立一个管道，两个子进程分别向管道各写一句话：</a:t>
            </a:r>
            <a:endParaRPr lang="en-US" altLang="zh-CN" sz="2600" dirty="0">
              <a:latin typeface="SimSun" charset="-122"/>
              <a:ea typeface="SimSun" charset="-122"/>
              <a:cs typeface="SimSun" charset="-122"/>
            </a:endParaRPr>
          </a:p>
          <a:p>
            <a:pPr marL="0" indent="0">
              <a:lnSpc>
                <a:spcPct val="140000"/>
              </a:lnSpc>
              <a:buNone/>
            </a:pPr>
            <a:r>
              <a:rPr lang="zh-CN" altLang="en-US" sz="2600" dirty="0">
                <a:latin typeface="SimSun" charset="-122"/>
                <a:ea typeface="SimSun" charset="-122"/>
                <a:cs typeface="SimSun" charset="-122"/>
              </a:rPr>
              <a:t>       </a:t>
            </a:r>
            <a:r>
              <a:rPr lang="en-US" altLang="zh-CN" sz="2600" dirty="0">
                <a:latin typeface="SimSun" charset="-122"/>
                <a:ea typeface="SimSun" charset="-122"/>
                <a:cs typeface="SimSun" charset="-122"/>
              </a:rPr>
              <a:t>Child process 1 is sending a message! </a:t>
            </a:r>
          </a:p>
          <a:p>
            <a:pPr marL="0" indent="0">
              <a:lnSpc>
                <a:spcPct val="140000"/>
              </a:lnSpc>
              <a:buNone/>
            </a:pPr>
            <a:r>
              <a:rPr lang="zh-CN" altLang="en-US" sz="2600" dirty="0">
                <a:latin typeface="SimSun" charset="-122"/>
                <a:ea typeface="SimSun" charset="-122"/>
                <a:cs typeface="SimSun" charset="-122"/>
              </a:rPr>
              <a:t>       </a:t>
            </a:r>
            <a:r>
              <a:rPr lang="en-US" altLang="zh-CN" sz="2600" dirty="0">
                <a:latin typeface="SimSun" charset="-122"/>
                <a:ea typeface="SimSun" charset="-122"/>
                <a:cs typeface="SimSun" charset="-122"/>
              </a:rPr>
              <a:t>Child process 2 is sending a message! </a:t>
            </a:r>
          </a:p>
          <a:p>
            <a:pPr marL="0" indent="0">
              <a:lnSpc>
                <a:spcPct val="140000"/>
              </a:lnSpc>
              <a:buNone/>
            </a:pPr>
            <a:r>
              <a:rPr lang="en-US" altLang="zh-CN" sz="2600" dirty="0">
                <a:latin typeface="SimSun" charset="-122"/>
                <a:ea typeface="SimSun" charset="-122"/>
                <a:cs typeface="SimSun" charset="-122"/>
              </a:rPr>
              <a:t>3.</a:t>
            </a:r>
            <a:r>
              <a:rPr lang="zh-CN" altLang="en-US" sz="2600" dirty="0">
                <a:latin typeface="SimSun" charset="-122"/>
                <a:ea typeface="SimSun" charset="-122"/>
                <a:cs typeface="SimSun" charset="-122"/>
              </a:rPr>
              <a:t> 父进程则从管道中读出来自于两个子进程的信息，显示在屏幕上。然后分别结束两个子进程的运行。</a:t>
            </a:r>
          </a:p>
        </p:txBody>
      </p:sp>
      <p:pic>
        <p:nvPicPr>
          <p:cNvPr id="5" name="图片 4"/>
          <p:cNvPicPr>
            <a:picLocks noChangeAspect="1"/>
          </p:cNvPicPr>
          <p:nvPr/>
        </p:nvPicPr>
        <p:blipFill>
          <a:blip r:embed="rId3"/>
          <a:stretch>
            <a:fillRect/>
          </a:stretch>
        </p:blipFill>
        <p:spPr>
          <a:xfrm>
            <a:off x="8691153" y="220319"/>
            <a:ext cx="3312681" cy="465326"/>
          </a:xfrm>
          <a:prstGeom prst="rect">
            <a:avLst/>
          </a:prstGeom>
        </p:spPr>
      </p:pic>
    </p:spTree>
    <p:extLst>
      <p:ext uri="{BB962C8B-B14F-4D97-AF65-F5344CB8AC3E}">
        <p14:creationId xmlns:p14="http://schemas.microsoft.com/office/powerpoint/2010/main" val="2778308024"/>
      </p:ext>
    </p:extLst>
  </p:cSld>
  <p:clrMapOvr>
    <a:masterClrMapping/>
  </p:clrMapOvr>
  <mc:AlternateContent xmlns:mc="http://schemas.openxmlformats.org/markup-compatibility/2006" xmlns:p14="http://schemas.microsoft.com/office/powerpoint/2010/main">
    <mc:Choice Requires="p14">
      <p:transition spd="slow" p14:dur="2000" advTm="64333"/>
    </mc:Choice>
    <mc:Fallback xmlns="">
      <p:transition spd="slow" advTm="64333"/>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1599015" y="1631381"/>
            <a:ext cx="9930375" cy="5047536"/>
          </a:xfrm>
          <a:prstGeom prst="rect">
            <a:avLst/>
          </a:prstGeom>
          <a:noFill/>
        </p:spPr>
        <p:txBody>
          <a:bodyPr wrap="square" rtlCol="0">
            <a:spAutoFit/>
          </a:bodyPr>
          <a:lstStyle/>
          <a:p>
            <a:pPr marL="514350" indent="-514350">
              <a:lnSpc>
                <a:spcPct val="150000"/>
              </a:lnSpc>
              <a:buFont typeface="+mj-ea"/>
              <a:buAutoNum type="circleNumDbPlain"/>
            </a:pPr>
            <a:r>
              <a:rPr lang="zh-CN" altLang="en-US" sz="2800" dirty="0">
                <a:latin typeface="SimSun" charset="-122"/>
                <a:ea typeface="SimSun" charset="-122"/>
                <a:cs typeface="SimSun" charset="-122"/>
              </a:rPr>
              <a:t>int pipe(int fd[2]);</a:t>
            </a:r>
            <a:endParaRPr lang="en-US" altLang="zh-CN" sz="2800" dirty="0">
              <a:latin typeface="SimSun" charset="-122"/>
              <a:ea typeface="SimSun" charset="-122"/>
              <a:cs typeface="SimSun" charset="-122"/>
            </a:endParaRPr>
          </a:p>
          <a:p>
            <a:pPr marL="514350" indent="-514350">
              <a:lnSpc>
                <a:spcPct val="150000"/>
              </a:lnSpc>
              <a:buFont typeface="+mj-ea"/>
              <a:buAutoNum type="circleNumDbPlain"/>
            </a:pPr>
            <a:r>
              <a:rPr lang="en-US" altLang="zh-CN" sz="2800" dirty="0" err="1">
                <a:latin typeface="SimSun" charset="-122"/>
                <a:ea typeface="SimSun" charset="-122"/>
                <a:cs typeface="SimSun" charset="-122"/>
              </a:rPr>
              <a:t>pid_t</a:t>
            </a:r>
            <a:r>
              <a:rPr lang="zh-CN" altLang="en-US" sz="2800" dirty="0">
                <a:latin typeface="SimSun" charset="-122"/>
                <a:ea typeface="SimSun" charset="-122"/>
                <a:cs typeface="SimSun" charset="-122"/>
              </a:rPr>
              <a:t> </a:t>
            </a:r>
            <a:r>
              <a:rPr lang="en-US" altLang="zh-CN" sz="2800" dirty="0">
                <a:latin typeface="SimSun" charset="-122"/>
                <a:ea typeface="SimSun" charset="-122"/>
                <a:cs typeface="SimSun" charset="-122"/>
              </a:rPr>
              <a:t>fork();</a:t>
            </a:r>
          </a:p>
          <a:p>
            <a:pPr marL="514350" indent="-514350">
              <a:lnSpc>
                <a:spcPct val="150000"/>
              </a:lnSpc>
              <a:buFont typeface="+mj-ea"/>
              <a:buAutoNum type="circleNumDbPlain"/>
            </a:pPr>
            <a:r>
              <a:rPr lang="zh-CN" altLang="en-US" sz="2800" dirty="0">
                <a:latin typeface="SimSun" charset="-122"/>
                <a:ea typeface="SimSun" charset="-122"/>
                <a:cs typeface="SimSun" charset="-122"/>
              </a:rPr>
              <a:t>int close(int fd);//关闭由文件描述符fd指定的文件</a:t>
            </a:r>
          </a:p>
          <a:p>
            <a:pPr marL="514350" indent="-514350">
              <a:lnSpc>
                <a:spcPct val="150000"/>
              </a:lnSpc>
              <a:buFont typeface="+mj-ea"/>
              <a:buAutoNum type="circleNumDbPlain"/>
            </a:pPr>
            <a:r>
              <a:rPr lang="zh-CN" altLang="en-US" sz="2800" dirty="0">
                <a:latin typeface="SimSun" charset="-122"/>
                <a:ea typeface="SimSun" charset="-122"/>
                <a:cs typeface="SimSun" charset="-122"/>
              </a:rPr>
              <a:t>ssize_t read(fd, void *buf, size_t count);</a:t>
            </a:r>
            <a:endParaRPr lang="en-US" altLang="zh-CN" sz="2800" dirty="0">
              <a:latin typeface="SimSun" charset="-122"/>
              <a:ea typeface="SimSun" charset="-122"/>
              <a:cs typeface="SimSun" charset="-122"/>
            </a:endParaRPr>
          </a:p>
          <a:p>
            <a:pPr lvl="1">
              <a:lnSpc>
                <a:spcPct val="150000"/>
              </a:lnSpc>
            </a:pPr>
            <a:r>
              <a:rPr lang="en-US" altLang="zh-CN" sz="2800" dirty="0">
                <a:latin typeface="SimSun" charset="-122"/>
                <a:ea typeface="SimSun" charset="-122"/>
                <a:cs typeface="SimSun" charset="-122"/>
              </a:rPr>
              <a:t>//</a:t>
            </a:r>
            <a:r>
              <a:rPr lang="zh-CN" altLang="en-US" sz="2800" dirty="0">
                <a:latin typeface="SimSun" charset="-122"/>
                <a:ea typeface="SimSun" charset="-122"/>
                <a:cs typeface="SimSun" charset="-122"/>
              </a:rPr>
              <a:t>读取管道内容</a:t>
            </a:r>
          </a:p>
          <a:p>
            <a:pPr marL="514350" indent="-514350">
              <a:lnSpc>
                <a:spcPct val="150000"/>
              </a:lnSpc>
              <a:buFont typeface="+mj-ea"/>
              <a:buAutoNum type="circleNumDbPlain"/>
            </a:pPr>
            <a:r>
              <a:rPr lang="zh-CN" altLang="en-US" sz="2800" dirty="0">
                <a:latin typeface="SimSun" charset="-122"/>
                <a:ea typeface="SimSun" charset="-122"/>
                <a:cs typeface="SimSun" charset="-122"/>
              </a:rPr>
              <a:t>ssize_t write(fd, void *buf, size_t count);</a:t>
            </a:r>
            <a:endParaRPr lang="en-US" altLang="zh-CN" sz="2800" dirty="0">
              <a:latin typeface="SimSun" charset="-122"/>
              <a:ea typeface="SimSun" charset="-122"/>
              <a:cs typeface="SimSun" charset="-122"/>
            </a:endParaRPr>
          </a:p>
          <a:p>
            <a:pPr lvl="1">
              <a:lnSpc>
                <a:spcPct val="150000"/>
              </a:lnSpc>
            </a:pPr>
            <a:r>
              <a:rPr lang="en-US" altLang="zh-CN" sz="2800" dirty="0">
                <a:latin typeface="SimSun" charset="-122"/>
                <a:ea typeface="SimSun" charset="-122"/>
                <a:cs typeface="SimSun" charset="-122"/>
              </a:rPr>
              <a:t>//</a:t>
            </a:r>
            <a:r>
              <a:rPr lang="zh-CN" altLang="en-US" sz="2800" dirty="0">
                <a:latin typeface="SimSun" charset="-122"/>
                <a:ea typeface="SimSun" charset="-122"/>
                <a:cs typeface="SimSun" charset="-122"/>
              </a:rPr>
              <a:t>向管道写内容</a:t>
            </a:r>
          </a:p>
          <a:p>
            <a:endParaRPr kumimoji="1" lang="zh-CN" altLang="en-US" sz="2800" dirty="0">
              <a:latin typeface="SimSun" charset="-122"/>
              <a:ea typeface="SimSun" charset="-122"/>
              <a:cs typeface="SimSun" charset="-122"/>
            </a:endParaRPr>
          </a:p>
        </p:txBody>
      </p:sp>
      <p:pic>
        <p:nvPicPr>
          <p:cNvPr id="10" name="图片 9"/>
          <p:cNvPicPr>
            <a:picLocks noChangeAspect="1"/>
          </p:cNvPicPr>
          <p:nvPr/>
        </p:nvPicPr>
        <p:blipFill>
          <a:blip r:embed="rId3"/>
          <a:stretch>
            <a:fillRect/>
          </a:stretch>
        </p:blipFill>
        <p:spPr>
          <a:xfrm>
            <a:off x="8691153" y="220319"/>
            <a:ext cx="3312681" cy="465326"/>
          </a:xfrm>
          <a:prstGeom prst="rect">
            <a:avLst/>
          </a:prstGeom>
        </p:spPr>
      </p:pic>
      <p:sp>
        <p:nvSpPr>
          <p:cNvPr id="6" name="标题 1"/>
          <p:cNvSpPr>
            <a:spLocks noGrp="1"/>
          </p:cNvSpPr>
          <p:nvPr>
            <p:ph type="title"/>
          </p:nvPr>
        </p:nvSpPr>
        <p:spPr>
          <a:xfrm>
            <a:off x="1013791" y="968600"/>
            <a:ext cx="10515600" cy="1325563"/>
          </a:xfrm>
        </p:spPr>
        <p:txBody>
          <a:bodyPr>
            <a:normAutofit/>
          </a:bodyPr>
          <a:lstStyle/>
          <a:p>
            <a:pPr marL="571500" indent="-571500">
              <a:buFont typeface="Wingdings" charset="2"/>
              <a:buChar char="u"/>
            </a:pPr>
            <a:r>
              <a:rPr kumimoji="1" lang="zh-CN" altLang="en-US" sz="3600" dirty="0">
                <a:latin typeface="SimHei" charset="-122"/>
                <a:ea typeface="SimHei" charset="-122"/>
                <a:cs typeface="SimHei" charset="-122"/>
              </a:rPr>
              <a:t>实验</a:t>
            </a:r>
            <a:r>
              <a:rPr kumimoji="1" lang="en-US" altLang="zh-CN" sz="3600" dirty="0">
                <a:latin typeface="SimHei" charset="-122"/>
                <a:ea typeface="SimHei" charset="-122"/>
                <a:cs typeface="SimHei" charset="-122"/>
              </a:rPr>
              <a:t>3-</a:t>
            </a:r>
            <a:r>
              <a:rPr kumimoji="1" lang="zh-CN" altLang="en-US" sz="3600" dirty="0">
                <a:latin typeface="SimHei" charset="-122"/>
                <a:ea typeface="SimHei" charset="-122"/>
                <a:cs typeface="SimHei" charset="-122"/>
              </a:rPr>
              <a:t>进程间管道通信实验内容</a:t>
            </a:r>
          </a:p>
        </p:txBody>
      </p:sp>
    </p:spTree>
    <p:extLst>
      <p:ext uri="{BB962C8B-B14F-4D97-AF65-F5344CB8AC3E}">
        <p14:creationId xmlns:p14="http://schemas.microsoft.com/office/powerpoint/2010/main" val="475780186"/>
      </p:ext>
    </p:extLst>
  </p:cSld>
  <p:clrMapOvr>
    <a:masterClrMapping/>
  </p:clrMapOvr>
  <mc:AlternateContent xmlns:mc="http://schemas.openxmlformats.org/markup-compatibility/2006" xmlns:p14="http://schemas.microsoft.com/office/powerpoint/2010/main">
    <mc:Choice Requires="p14">
      <p:transition spd="slow" p14:dur="2000" advTm="64333"/>
    </mc:Choice>
    <mc:Fallback xmlns="">
      <p:transition spd="slow" advTm="64333"/>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内容占位符 2"/>
          <p:cNvSpPr>
            <a:spLocks noGrp="1"/>
          </p:cNvSpPr>
          <p:nvPr>
            <p:ph idx="4294967295"/>
          </p:nvPr>
        </p:nvSpPr>
        <p:spPr>
          <a:xfrm>
            <a:off x="1630987" y="1925728"/>
            <a:ext cx="9559506" cy="4672633"/>
          </a:xfrm>
        </p:spPr>
        <p:txBody>
          <a:bodyPr>
            <a:noAutofit/>
          </a:bodyPr>
          <a:lstStyle/>
          <a:p>
            <a:pPr marL="228600" lvl="1">
              <a:lnSpc>
                <a:spcPct val="150000"/>
              </a:lnSpc>
              <a:spcBef>
                <a:spcPts val="1000"/>
              </a:spcBef>
            </a:pPr>
            <a:r>
              <a:rPr lang="zh-CN" altLang="en-US" sz="3200" dirty="0">
                <a:latin typeface="SimSun" charset="-122"/>
                <a:ea typeface="SimSun" charset="-122"/>
                <a:cs typeface="SimSun" charset="-122"/>
              </a:rPr>
              <a:t>要求</a:t>
            </a:r>
            <a:r>
              <a:rPr lang="en-US" altLang="zh-CN" sz="3200" dirty="0">
                <a:latin typeface="SimSun" charset="-122"/>
                <a:ea typeface="SimSun" charset="-122"/>
                <a:cs typeface="SimSun" charset="-122"/>
              </a:rPr>
              <a:t>1</a:t>
            </a:r>
            <a:r>
              <a:rPr lang="zh-CN" altLang="en-US" sz="3200" dirty="0">
                <a:latin typeface="SimSun" charset="-122"/>
                <a:ea typeface="SimSun" charset="-122"/>
                <a:cs typeface="SimSun" charset="-122"/>
              </a:rPr>
              <a:t>：在</a:t>
            </a:r>
            <a:r>
              <a:rPr lang="en-US" altLang="zh-CN" sz="3200" dirty="0">
                <a:latin typeface="SimSun" charset="-122"/>
                <a:ea typeface="SimSun" charset="-122"/>
                <a:cs typeface="SimSun" charset="-122"/>
              </a:rPr>
              <a:t>Linux</a:t>
            </a:r>
            <a:r>
              <a:rPr lang="zh-CN" altLang="en-US" sz="3200" dirty="0">
                <a:latin typeface="SimSun" charset="-122"/>
                <a:ea typeface="SimSun" charset="-122"/>
                <a:cs typeface="SimSun" charset="-122"/>
              </a:rPr>
              <a:t>平台下实现。</a:t>
            </a:r>
            <a:endParaRPr lang="en-US" altLang="zh-CN" sz="3200" dirty="0">
              <a:latin typeface="SimSun" charset="-122"/>
              <a:ea typeface="SimSun" charset="-122"/>
              <a:cs typeface="SimSun" charset="-122"/>
            </a:endParaRPr>
          </a:p>
          <a:p>
            <a:pPr eaLnBrk="1" hangingPunct="1">
              <a:lnSpc>
                <a:spcPct val="150000"/>
              </a:lnSpc>
            </a:pPr>
            <a:r>
              <a:rPr lang="zh-CN" altLang="en-US" sz="3200" dirty="0">
                <a:latin typeface="SimSun" charset="-122"/>
                <a:ea typeface="SimSun" charset="-122"/>
                <a:cs typeface="SimSun" charset="-122"/>
              </a:rPr>
              <a:t>要求</a:t>
            </a:r>
            <a:r>
              <a:rPr lang="en-US" altLang="zh-CN" sz="3200" dirty="0">
                <a:latin typeface="SimSun" charset="-122"/>
                <a:ea typeface="SimSun" charset="-122"/>
                <a:cs typeface="SimSun" charset="-122"/>
              </a:rPr>
              <a:t>2</a:t>
            </a:r>
            <a:r>
              <a:rPr lang="zh-CN" altLang="en-US" sz="3200" dirty="0">
                <a:latin typeface="SimSun" charset="-122"/>
                <a:ea typeface="SimSun" charset="-122"/>
                <a:cs typeface="SimSun" charset="-122"/>
              </a:rPr>
              <a:t>：</a:t>
            </a:r>
            <a:r>
              <a:rPr lang="en-US" altLang="zh-CN" sz="3200" dirty="0">
                <a:latin typeface="SimSun" charset="-122"/>
                <a:ea typeface="SimSun" charset="-122"/>
                <a:cs typeface="SimSun" charset="-122"/>
              </a:rPr>
              <a:t>fork</a:t>
            </a:r>
            <a:r>
              <a:rPr lang="zh-CN" altLang="en-US" sz="3200" dirty="0">
                <a:latin typeface="SimSun" charset="-122"/>
                <a:ea typeface="SimSun" charset="-122"/>
                <a:cs typeface="SimSun" charset="-122"/>
              </a:rPr>
              <a:t>创建两个子进程</a:t>
            </a:r>
            <a:endParaRPr lang="en-US" altLang="zh-CN" sz="3200" dirty="0">
              <a:latin typeface="SimSun" charset="-122"/>
              <a:ea typeface="SimSun" charset="-122"/>
              <a:cs typeface="SimSun" charset="-122"/>
            </a:endParaRPr>
          </a:p>
          <a:p>
            <a:pPr marL="457200" lvl="1" indent="0">
              <a:lnSpc>
                <a:spcPct val="150000"/>
              </a:lnSpc>
              <a:buNone/>
            </a:pPr>
            <a:r>
              <a:rPr lang="zh-CN" altLang="en-US" sz="2800" dirty="0">
                <a:latin typeface="SimSun" charset="-122"/>
                <a:ea typeface="SimSun" charset="-122"/>
                <a:cs typeface="SimSun" charset="-122"/>
              </a:rPr>
              <a:t>子进程（ fork函数让子进程完整地拷贝了父进程的整个地址空间）都有管道的读端和写端。所以在相关进程中最好关掉不用的那一端。</a:t>
            </a:r>
            <a:endParaRPr lang="en-US" altLang="zh-CN" sz="2800" dirty="0">
              <a:latin typeface="SimSun" charset="-122"/>
              <a:ea typeface="SimSun" charset="-122"/>
              <a:cs typeface="SimSun" charset="-122"/>
            </a:endParaRPr>
          </a:p>
        </p:txBody>
      </p:sp>
      <p:pic>
        <p:nvPicPr>
          <p:cNvPr id="3" name="图片 2"/>
          <p:cNvPicPr>
            <a:picLocks noChangeAspect="1"/>
          </p:cNvPicPr>
          <p:nvPr/>
        </p:nvPicPr>
        <p:blipFill>
          <a:blip r:embed="rId3"/>
          <a:stretch>
            <a:fillRect/>
          </a:stretch>
        </p:blipFill>
        <p:spPr>
          <a:xfrm>
            <a:off x="8691153" y="220319"/>
            <a:ext cx="3312681" cy="465326"/>
          </a:xfrm>
          <a:prstGeom prst="rect">
            <a:avLst/>
          </a:prstGeom>
        </p:spPr>
      </p:pic>
      <p:sp>
        <p:nvSpPr>
          <p:cNvPr id="4" name="标题 1"/>
          <p:cNvSpPr txBox="1">
            <a:spLocks/>
          </p:cNvSpPr>
          <p:nvPr/>
        </p:nvSpPr>
        <p:spPr>
          <a:xfrm>
            <a:off x="1152940" y="1078466"/>
            <a:ext cx="10515600" cy="132556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571500" indent="-571500">
              <a:buFont typeface="Wingdings" charset="2"/>
              <a:buChar char="u"/>
            </a:pPr>
            <a:r>
              <a:rPr kumimoji="1" lang="zh-CN" altLang="en-US" sz="3600" dirty="0">
                <a:latin typeface="SimHei" charset="-122"/>
                <a:ea typeface="SimHei" charset="-122"/>
                <a:cs typeface="SimHei" charset="-122"/>
              </a:rPr>
              <a:t>实验</a:t>
            </a:r>
            <a:r>
              <a:rPr kumimoji="1" lang="en-US" altLang="zh-CN" sz="3600" dirty="0">
                <a:latin typeface="SimHei" charset="-122"/>
                <a:ea typeface="SimHei" charset="-122"/>
                <a:cs typeface="SimHei" charset="-122"/>
              </a:rPr>
              <a:t>3-</a:t>
            </a:r>
            <a:r>
              <a:rPr kumimoji="1" lang="zh-CN" altLang="en-US" sz="3600" dirty="0">
                <a:latin typeface="SimHei" charset="-122"/>
                <a:ea typeface="SimHei" charset="-122"/>
                <a:cs typeface="SimHei" charset="-122"/>
              </a:rPr>
              <a:t>进程间管道通信实验要求及分析</a:t>
            </a:r>
          </a:p>
        </p:txBody>
      </p:sp>
    </p:spTree>
    <p:extLst>
      <p:ext uri="{BB962C8B-B14F-4D97-AF65-F5344CB8AC3E}">
        <p14:creationId xmlns:p14="http://schemas.microsoft.com/office/powerpoint/2010/main" val="394794940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内容占位符 2"/>
          <p:cNvSpPr>
            <a:spLocks noGrp="1"/>
          </p:cNvSpPr>
          <p:nvPr>
            <p:ph idx="4294967295"/>
          </p:nvPr>
        </p:nvSpPr>
        <p:spPr>
          <a:xfrm>
            <a:off x="1314018" y="1446212"/>
            <a:ext cx="10376233" cy="5411788"/>
          </a:xfrm>
        </p:spPr>
        <p:txBody>
          <a:bodyPr>
            <a:noAutofit/>
          </a:bodyPr>
          <a:lstStyle/>
          <a:p>
            <a:pPr>
              <a:lnSpc>
                <a:spcPct val="160000"/>
              </a:lnSpc>
            </a:pPr>
            <a:r>
              <a:rPr lang="zh-CN" altLang="en-US" dirty="0">
                <a:latin typeface="SimSun" charset="-122"/>
                <a:ea typeface="SimSun" charset="-122"/>
                <a:cs typeface="SimSun" charset="-122"/>
              </a:rPr>
              <a:t>要求</a:t>
            </a:r>
            <a:r>
              <a:rPr lang="en-US" altLang="zh-CN" dirty="0">
                <a:latin typeface="SimSun" charset="-122"/>
                <a:ea typeface="SimSun" charset="-122"/>
                <a:cs typeface="SimSun" charset="-122"/>
              </a:rPr>
              <a:t>3</a:t>
            </a:r>
            <a:r>
              <a:rPr lang="zh-CN" altLang="en-US" dirty="0">
                <a:latin typeface="SimSun" charset="-122"/>
                <a:ea typeface="SimSun" charset="-122"/>
                <a:cs typeface="SimSun" charset="-122"/>
              </a:rPr>
              <a:t>：“父进程先接收子进程P1发来的消息，然后再接收子进程P2发来的消息。”</a:t>
            </a:r>
            <a:endParaRPr lang="en-US" altLang="zh-CN" dirty="0">
              <a:latin typeface="SimSun" charset="-122"/>
              <a:ea typeface="SimSun" charset="-122"/>
              <a:cs typeface="SimSun" charset="-122"/>
            </a:endParaRPr>
          </a:p>
          <a:p>
            <a:pPr marL="457200" lvl="1" indent="0">
              <a:lnSpc>
                <a:spcPct val="160000"/>
              </a:lnSpc>
              <a:buNone/>
            </a:pPr>
            <a:r>
              <a:rPr lang="zh-CN" altLang="en-US" dirty="0">
                <a:latin typeface="SimSun" charset="-122"/>
                <a:ea typeface="SimSun" charset="-122"/>
                <a:cs typeface="SimSun" charset="-122"/>
              </a:rPr>
              <a:t>     存在两个同步问题：</a:t>
            </a:r>
            <a:endParaRPr lang="en-US" altLang="zh-CN" dirty="0">
              <a:latin typeface="SimSun" charset="-122"/>
              <a:ea typeface="SimSun" charset="-122"/>
              <a:cs typeface="SimSun" charset="-122"/>
            </a:endParaRPr>
          </a:p>
          <a:p>
            <a:pPr lvl="2">
              <a:lnSpc>
                <a:spcPct val="160000"/>
              </a:lnSpc>
              <a:buFont typeface="Wingdings" charset="2"/>
              <a:buChar char="Ø"/>
            </a:pPr>
            <a:r>
              <a:rPr lang="zh-CN" altLang="en-US" dirty="0">
                <a:latin typeface="SimSun" charset="-122"/>
                <a:ea typeface="SimSun" charset="-122"/>
                <a:cs typeface="SimSun" charset="-122"/>
              </a:rPr>
              <a:t> 两个子进程和父进程之间（先子写后父读）</a:t>
            </a:r>
            <a:endParaRPr lang="en-US" altLang="zh-CN" dirty="0">
              <a:latin typeface="SimSun" charset="-122"/>
              <a:ea typeface="SimSun" charset="-122"/>
              <a:cs typeface="SimSun" charset="-122"/>
            </a:endParaRPr>
          </a:p>
          <a:p>
            <a:pPr lvl="2">
              <a:lnSpc>
                <a:spcPct val="160000"/>
              </a:lnSpc>
              <a:buFont typeface="Wingdings" charset="2"/>
              <a:buChar char="Ø"/>
            </a:pPr>
            <a:r>
              <a:rPr lang="zh-CN" altLang="en-US" dirty="0">
                <a:latin typeface="SimSun" charset="-122"/>
                <a:ea typeface="SimSun" charset="-122"/>
                <a:cs typeface="SimSun" charset="-122"/>
              </a:rPr>
              <a:t> 子进程1和子进程2之间（先1写，再2写）</a:t>
            </a:r>
            <a:endParaRPr lang="en-US" altLang="zh-CN" dirty="0">
              <a:latin typeface="SimSun" charset="-122"/>
              <a:ea typeface="SimSun" charset="-122"/>
              <a:cs typeface="SimSun" charset="-122"/>
            </a:endParaRPr>
          </a:p>
          <a:p>
            <a:pPr marL="0" indent="0">
              <a:lnSpc>
                <a:spcPct val="160000"/>
              </a:lnSpc>
              <a:buNone/>
            </a:pPr>
            <a:r>
              <a:rPr lang="zh-CN" altLang="en-US" dirty="0">
                <a:latin typeface="SimSun" charset="-122"/>
                <a:ea typeface="SimSun" charset="-122"/>
                <a:cs typeface="SimSun" charset="-122"/>
              </a:rPr>
              <a:t>使用waitpid()函数实现父进程等待子进程运行完毕后从管道中读取数据并打印，只有子进程将数据写入管道后，父进程才能够执行打开管道操作。</a:t>
            </a:r>
            <a:endParaRPr lang="en-US" altLang="zh-CN" dirty="0">
              <a:latin typeface="SimSun" charset="-122"/>
              <a:ea typeface="SimSun" charset="-122"/>
              <a:cs typeface="SimSun" charset="-122"/>
            </a:endParaRPr>
          </a:p>
          <a:p>
            <a:pPr lvl="1">
              <a:lnSpc>
                <a:spcPct val="160000"/>
              </a:lnSpc>
              <a:buFont typeface="Wingdings" charset="2"/>
              <a:buChar char="Ø"/>
            </a:pPr>
            <a:endParaRPr lang="en-US" altLang="zh-CN" dirty="0">
              <a:latin typeface="SimSun" charset="-122"/>
              <a:ea typeface="SimSun" charset="-122"/>
              <a:cs typeface="SimSun" charset="-122"/>
            </a:endParaRPr>
          </a:p>
        </p:txBody>
      </p:sp>
      <p:pic>
        <p:nvPicPr>
          <p:cNvPr id="3" name="图片 2"/>
          <p:cNvPicPr>
            <a:picLocks noChangeAspect="1"/>
          </p:cNvPicPr>
          <p:nvPr/>
        </p:nvPicPr>
        <p:blipFill>
          <a:blip r:embed="rId3"/>
          <a:stretch>
            <a:fillRect/>
          </a:stretch>
        </p:blipFill>
        <p:spPr>
          <a:xfrm>
            <a:off x="8691153" y="220319"/>
            <a:ext cx="3312681" cy="465326"/>
          </a:xfrm>
          <a:prstGeom prst="rect">
            <a:avLst/>
          </a:prstGeom>
        </p:spPr>
      </p:pic>
      <p:sp>
        <p:nvSpPr>
          <p:cNvPr id="4" name="标题 1"/>
          <p:cNvSpPr txBox="1">
            <a:spLocks/>
          </p:cNvSpPr>
          <p:nvPr/>
        </p:nvSpPr>
        <p:spPr>
          <a:xfrm>
            <a:off x="844898" y="928683"/>
            <a:ext cx="10515600" cy="132556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571500" indent="-571500">
              <a:buFont typeface="Wingdings" charset="2"/>
              <a:buChar char="u"/>
            </a:pPr>
            <a:r>
              <a:rPr kumimoji="1" lang="zh-CN" altLang="en-US" sz="3600" dirty="0">
                <a:latin typeface="SimHei" charset="-122"/>
                <a:ea typeface="SimHei" charset="-122"/>
                <a:cs typeface="SimHei" charset="-122"/>
              </a:rPr>
              <a:t>实验</a:t>
            </a:r>
            <a:r>
              <a:rPr kumimoji="1" lang="en-US" altLang="zh-CN" sz="3600" dirty="0">
                <a:latin typeface="SimHei" charset="-122"/>
                <a:ea typeface="SimHei" charset="-122"/>
                <a:cs typeface="SimHei" charset="-122"/>
              </a:rPr>
              <a:t>3-</a:t>
            </a:r>
            <a:r>
              <a:rPr kumimoji="1" lang="zh-CN" altLang="en-US" sz="3600" dirty="0">
                <a:latin typeface="SimHei" charset="-122"/>
                <a:ea typeface="SimHei" charset="-122"/>
                <a:cs typeface="SimHei" charset="-122"/>
              </a:rPr>
              <a:t>进程间管道通信实验要求</a:t>
            </a:r>
          </a:p>
        </p:txBody>
      </p:sp>
    </p:spTree>
    <p:extLst>
      <p:ext uri="{BB962C8B-B14F-4D97-AF65-F5344CB8AC3E}">
        <p14:creationId xmlns:p14="http://schemas.microsoft.com/office/powerpoint/2010/main" val="11213428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3" name="Picture 3" descr="管道通信"/>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37551" y="1524044"/>
            <a:ext cx="8214635" cy="5333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标题 1"/>
          <p:cNvSpPr txBox="1">
            <a:spLocks/>
          </p:cNvSpPr>
          <p:nvPr/>
        </p:nvSpPr>
        <p:spPr>
          <a:xfrm>
            <a:off x="856854" y="861263"/>
            <a:ext cx="10515600" cy="132556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571500" indent="-571500">
              <a:buFont typeface="Wingdings" charset="2"/>
              <a:buChar char="u"/>
            </a:pPr>
            <a:r>
              <a:rPr kumimoji="1" lang="zh-CN" altLang="en-US" sz="3600" dirty="0">
                <a:latin typeface="SimHei" charset="-122"/>
                <a:ea typeface="SimHei" charset="-122"/>
                <a:cs typeface="SimHei" charset="-122"/>
              </a:rPr>
              <a:t>实验</a:t>
            </a:r>
            <a:r>
              <a:rPr kumimoji="1" lang="en-US" altLang="zh-CN" sz="3600" dirty="0">
                <a:latin typeface="SimHei" charset="-122"/>
                <a:ea typeface="SimHei" charset="-122"/>
                <a:cs typeface="SimHei" charset="-122"/>
              </a:rPr>
              <a:t>3-</a:t>
            </a:r>
            <a:r>
              <a:rPr kumimoji="1" lang="zh-CN" altLang="en-US" sz="3600" dirty="0">
                <a:latin typeface="SimHei" charset="-122"/>
                <a:ea typeface="SimHei" charset="-122"/>
                <a:cs typeface="SimHei" charset="-122"/>
              </a:rPr>
              <a:t>进程间管道通信流程图</a:t>
            </a:r>
          </a:p>
        </p:txBody>
      </p:sp>
      <p:pic>
        <p:nvPicPr>
          <p:cNvPr id="5" name="图片 4"/>
          <p:cNvPicPr>
            <a:picLocks noChangeAspect="1"/>
          </p:cNvPicPr>
          <p:nvPr/>
        </p:nvPicPr>
        <p:blipFill>
          <a:blip r:embed="rId4"/>
          <a:stretch>
            <a:fillRect/>
          </a:stretch>
        </p:blipFill>
        <p:spPr>
          <a:xfrm>
            <a:off x="8691153" y="220319"/>
            <a:ext cx="3312681" cy="465326"/>
          </a:xfrm>
          <a:prstGeom prst="rect">
            <a:avLst/>
          </a:prstGeom>
        </p:spPr>
      </p:pic>
    </p:spTree>
    <p:extLst>
      <p:ext uri="{BB962C8B-B14F-4D97-AF65-F5344CB8AC3E}">
        <p14:creationId xmlns:p14="http://schemas.microsoft.com/office/powerpoint/2010/main" val="195990228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570434" y="1769005"/>
            <a:ext cx="9489574" cy="3869329"/>
          </a:xfrm>
          <a:prstGeom prst="rect">
            <a:avLst/>
          </a:prstGeom>
          <a:noFill/>
        </p:spPr>
        <p:txBody>
          <a:bodyPr wrap="square" rtlCol="0">
            <a:spAutoFit/>
          </a:bodyPr>
          <a:lstStyle/>
          <a:p>
            <a:pPr marL="457200" indent="-457200">
              <a:lnSpc>
                <a:spcPct val="150000"/>
              </a:lnSpc>
              <a:buFont typeface="Arial" charset="0"/>
              <a:buChar char="•"/>
            </a:pPr>
            <a:r>
              <a:rPr lang="zh-CN" altLang="zh-CN" sz="2800" dirty="0">
                <a:latin typeface="SimSun" charset="-122"/>
                <a:ea typeface="SimSun" charset="-122"/>
                <a:cs typeface="SimSun" charset="-122"/>
              </a:rPr>
              <a:t>步骤</a:t>
            </a:r>
            <a:r>
              <a:rPr lang="en-US" altLang="zh-CN" sz="2800" dirty="0">
                <a:latin typeface="SimSun" charset="-122"/>
                <a:ea typeface="SimSun" charset="-122"/>
                <a:cs typeface="SimSun" charset="-122"/>
              </a:rPr>
              <a:t>1</a:t>
            </a:r>
            <a:r>
              <a:rPr lang="zh-CN" altLang="zh-CN" sz="2800" dirty="0">
                <a:latin typeface="SimSun" charset="-122"/>
                <a:ea typeface="SimSun" charset="-122"/>
                <a:cs typeface="SimSun" charset="-122"/>
              </a:rPr>
              <a:t>：创建一个管道。</a:t>
            </a:r>
          </a:p>
          <a:p>
            <a:pPr marL="457200" indent="-457200">
              <a:lnSpc>
                <a:spcPct val="150000"/>
              </a:lnSpc>
              <a:buFont typeface="Arial" charset="0"/>
              <a:buChar char="•"/>
            </a:pPr>
            <a:r>
              <a:rPr lang="zh-CN" altLang="zh-CN" sz="2800" dirty="0">
                <a:latin typeface="SimSun" charset="-122"/>
                <a:ea typeface="SimSun" charset="-122"/>
                <a:cs typeface="SimSun" charset="-122"/>
              </a:rPr>
              <a:t>步骤</a:t>
            </a:r>
            <a:r>
              <a:rPr lang="en-US" altLang="zh-CN" sz="2800" dirty="0">
                <a:latin typeface="SimSun" charset="-122"/>
                <a:ea typeface="SimSun" charset="-122"/>
                <a:cs typeface="SimSun" charset="-122"/>
              </a:rPr>
              <a:t>2</a:t>
            </a:r>
            <a:r>
              <a:rPr lang="zh-CN" altLang="zh-CN" sz="2800" dirty="0">
                <a:latin typeface="SimSun" charset="-122"/>
                <a:ea typeface="SimSun" charset="-122"/>
                <a:cs typeface="SimSun" charset="-122"/>
              </a:rPr>
              <a:t>：创建子进程</a:t>
            </a:r>
            <a:r>
              <a:rPr lang="en-US" altLang="zh-CN" sz="2800" dirty="0">
                <a:latin typeface="SimSun" charset="-122"/>
                <a:ea typeface="SimSun" charset="-122"/>
                <a:cs typeface="SimSun" charset="-122"/>
              </a:rPr>
              <a:t>1</a:t>
            </a:r>
            <a:r>
              <a:rPr lang="zh-CN" altLang="zh-CN" sz="2800" dirty="0">
                <a:latin typeface="SimSun" charset="-122"/>
                <a:ea typeface="SimSun" charset="-122"/>
                <a:cs typeface="SimSun" charset="-122"/>
              </a:rPr>
              <a:t>，向管道中写入“</a:t>
            </a:r>
            <a:r>
              <a:rPr lang="en-US" altLang="zh-CN" sz="2800" dirty="0">
                <a:latin typeface="SimSun" charset="-122"/>
                <a:ea typeface="SimSun" charset="-122"/>
                <a:cs typeface="SimSun" charset="-122"/>
              </a:rPr>
              <a:t>Child process 1 is sending a message!</a:t>
            </a:r>
            <a:r>
              <a:rPr lang="zh-CN" altLang="zh-CN" sz="2800" dirty="0">
                <a:latin typeface="SimSun" charset="-122"/>
                <a:ea typeface="SimSun" charset="-122"/>
                <a:cs typeface="SimSun" charset="-122"/>
              </a:rPr>
              <a:t>”，并做好跟父进程的同步执行。</a:t>
            </a:r>
          </a:p>
          <a:p>
            <a:pPr marL="457200" indent="-457200">
              <a:lnSpc>
                <a:spcPct val="150000"/>
              </a:lnSpc>
              <a:buFont typeface="Arial" charset="0"/>
              <a:buChar char="•"/>
            </a:pPr>
            <a:r>
              <a:rPr lang="zh-CN" altLang="zh-CN" sz="2800" dirty="0">
                <a:latin typeface="SimSun" charset="-122"/>
                <a:ea typeface="SimSun" charset="-122"/>
                <a:cs typeface="SimSun" charset="-122"/>
              </a:rPr>
              <a:t>步骤</a:t>
            </a:r>
            <a:r>
              <a:rPr lang="en-US" altLang="zh-CN" sz="2800" dirty="0">
                <a:latin typeface="SimSun" charset="-122"/>
                <a:ea typeface="SimSun" charset="-122"/>
                <a:cs typeface="SimSun" charset="-122"/>
              </a:rPr>
              <a:t>3</a:t>
            </a:r>
            <a:r>
              <a:rPr lang="zh-CN" altLang="zh-CN" sz="2800" dirty="0">
                <a:latin typeface="SimSun" charset="-122"/>
                <a:ea typeface="SimSun" charset="-122"/>
                <a:cs typeface="SimSun" charset="-122"/>
              </a:rPr>
              <a:t>：创建子进程</a:t>
            </a:r>
            <a:r>
              <a:rPr lang="en-US" altLang="zh-CN" sz="2800" dirty="0">
                <a:latin typeface="SimSun" charset="-122"/>
                <a:ea typeface="SimSun" charset="-122"/>
                <a:cs typeface="SimSun" charset="-122"/>
              </a:rPr>
              <a:t>2</a:t>
            </a:r>
            <a:r>
              <a:rPr lang="zh-CN" altLang="zh-CN" sz="2800" dirty="0">
                <a:latin typeface="SimSun" charset="-122"/>
                <a:ea typeface="SimSun" charset="-122"/>
                <a:cs typeface="SimSun" charset="-122"/>
              </a:rPr>
              <a:t>，向管道中写入“</a:t>
            </a:r>
            <a:r>
              <a:rPr lang="en-US" altLang="zh-CN" sz="2800" dirty="0">
                <a:latin typeface="SimSun" charset="-122"/>
                <a:ea typeface="SimSun" charset="-122"/>
                <a:cs typeface="SimSun" charset="-122"/>
              </a:rPr>
              <a:t>Child process 2 is sending a message!</a:t>
            </a:r>
            <a:r>
              <a:rPr lang="zh-CN" altLang="zh-CN" sz="2800" dirty="0">
                <a:latin typeface="SimSun" charset="-122"/>
                <a:ea typeface="SimSun" charset="-122"/>
                <a:cs typeface="SimSun" charset="-122"/>
              </a:rPr>
              <a:t>”，并做好跟父进程的同步执行。</a:t>
            </a:r>
          </a:p>
          <a:p>
            <a:pPr marL="457200" indent="-457200">
              <a:lnSpc>
                <a:spcPct val="150000"/>
              </a:lnSpc>
              <a:buFont typeface="Arial" charset="0"/>
              <a:buChar char="•"/>
            </a:pPr>
            <a:r>
              <a:rPr lang="zh-CN" altLang="zh-CN" sz="2800" dirty="0">
                <a:latin typeface="SimSun" charset="-122"/>
                <a:ea typeface="SimSun" charset="-122"/>
                <a:cs typeface="SimSun" charset="-122"/>
              </a:rPr>
              <a:t>步骤</a:t>
            </a:r>
            <a:r>
              <a:rPr lang="en-US" altLang="zh-CN" sz="2800" dirty="0">
                <a:latin typeface="SimSun" charset="-122"/>
                <a:ea typeface="SimSun" charset="-122"/>
                <a:cs typeface="SimSun" charset="-122"/>
              </a:rPr>
              <a:t>4</a:t>
            </a:r>
            <a:r>
              <a:rPr lang="zh-CN" altLang="zh-CN" sz="2800" dirty="0">
                <a:latin typeface="SimSun" charset="-122"/>
                <a:ea typeface="SimSun" charset="-122"/>
                <a:cs typeface="SimSun" charset="-122"/>
              </a:rPr>
              <a:t>：父进程从管道中读取数据，并打印输出。 </a:t>
            </a:r>
            <a:endParaRPr kumimoji="1" lang="zh-CN" altLang="en-US" sz="2800" dirty="0">
              <a:latin typeface="SimSun" charset="-122"/>
              <a:ea typeface="SimSun" charset="-122"/>
              <a:cs typeface="SimSun" charset="-122"/>
            </a:endParaRPr>
          </a:p>
        </p:txBody>
      </p:sp>
      <p:sp>
        <p:nvSpPr>
          <p:cNvPr id="4" name="标题 1"/>
          <p:cNvSpPr txBox="1">
            <a:spLocks/>
          </p:cNvSpPr>
          <p:nvPr/>
        </p:nvSpPr>
        <p:spPr>
          <a:xfrm>
            <a:off x="1057421" y="923342"/>
            <a:ext cx="10515600" cy="132556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571500" indent="-571500">
              <a:buFont typeface="Wingdings" charset="2"/>
              <a:buChar char="u"/>
            </a:pPr>
            <a:r>
              <a:rPr kumimoji="1" lang="zh-CN" altLang="en-US" sz="3600">
                <a:latin typeface="SimHei" charset="-122"/>
                <a:ea typeface="SimHei" charset="-122"/>
                <a:cs typeface="SimHei" charset="-122"/>
              </a:rPr>
              <a:t>实验</a:t>
            </a:r>
            <a:r>
              <a:rPr kumimoji="1" lang="en-US" altLang="zh-CN" sz="3600" dirty="0">
                <a:latin typeface="SimHei" charset="-122"/>
                <a:ea typeface="SimHei" charset="-122"/>
                <a:cs typeface="SimHei" charset="-122"/>
              </a:rPr>
              <a:t>2-</a:t>
            </a:r>
            <a:r>
              <a:rPr kumimoji="1" lang="zh-CN" altLang="en-US" sz="3600" dirty="0">
                <a:latin typeface="SimHei" charset="-122"/>
                <a:ea typeface="SimHei" charset="-122"/>
                <a:cs typeface="SimHei" charset="-122"/>
              </a:rPr>
              <a:t>进程间管道通信实验步骤</a:t>
            </a:r>
          </a:p>
        </p:txBody>
      </p:sp>
      <p:pic>
        <p:nvPicPr>
          <p:cNvPr id="5" name="图片 4"/>
          <p:cNvPicPr>
            <a:picLocks noChangeAspect="1"/>
          </p:cNvPicPr>
          <p:nvPr/>
        </p:nvPicPr>
        <p:blipFill>
          <a:blip r:embed="rId3"/>
          <a:stretch>
            <a:fillRect/>
          </a:stretch>
        </p:blipFill>
        <p:spPr>
          <a:xfrm>
            <a:off x="8691153" y="220319"/>
            <a:ext cx="3312681" cy="465326"/>
          </a:xfrm>
          <a:prstGeom prst="rect">
            <a:avLst/>
          </a:prstGeom>
        </p:spPr>
      </p:pic>
    </p:spTree>
    <p:extLst>
      <p:ext uri="{BB962C8B-B14F-4D97-AF65-F5344CB8AC3E}">
        <p14:creationId xmlns:p14="http://schemas.microsoft.com/office/powerpoint/2010/main" val="64850955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内容占位符 2"/>
          <p:cNvSpPr>
            <a:spLocks noGrp="1"/>
          </p:cNvSpPr>
          <p:nvPr>
            <p:ph idx="4294967295"/>
          </p:nvPr>
        </p:nvSpPr>
        <p:spPr>
          <a:xfrm>
            <a:off x="1977072" y="2207997"/>
            <a:ext cx="8229600" cy="5411788"/>
          </a:xfrm>
        </p:spPr>
        <p:txBody>
          <a:bodyPr>
            <a:normAutofit/>
          </a:bodyPr>
          <a:lstStyle/>
          <a:p>
            <a:pPr marL="742950" indent="-742950" eaLnBrk="1" hangingPunct="1">
              <a:lnSpc>
                <a:spcPct val="150000"/>
              </a:lnSpc>
              <a:buFont typeface="+mj-ea"/>
              <a:buAutoNum type="circleNumDbPlain"/>
            </a:pPr>
            <a:r>
              <a:rPr lang="zh-CN" altLang="en-US" sz="3200" dirty="0">
                <a:latin typeface="SimSun" charset="-122"/>
                <a:ea typeface="SimSun" charset="-122"/>
                <a:cs typeface="SimSun" charset="-122"/>
              </a:rPr>
              <a:t>说明实验过程。</a:t>
            </a:r>
          </a:p>
          <a:p>
            <a:pPr marL="742950" indent="-742950" eaLnBrk="1" hangingPunct="1">
              <a:lnSpc>
                <a:spcPct val="150000"/>
              </a:lnSpc>
              <a:buFont typeface="+mj-ea"/>
              <a:buAutoNum type="circleNumDbPlain"/>
            </a:pPr>
            <a:r>
              <a:rPr lang="zh-CN" altLang="en-US" sz="3200" dirty="0">
                <a:latin typeface="SimSun" charset="-122"/>
                <a:ea typeface="SimSun" charset="-122"/>
                <a:cs typeface="SimSun" charset="-122"/>
              </a:rPr>
              <a:t>进行结果分析。</a:t>
            </a:r>
            <a:endParaRPr lang="en-US" altLang="zh-CN" sz="3200" dirty="0">
              <a:latin typeface="SimSun" charset="-122"/>
              <a:ea typeface="SimSun" charset="-122"/>
              <a:cs typeface="SimSun" charset="-122"/>
            </a:endParaRPr>
          </a:p>
          <a:p>
            <a:pPr marL="742950" indent="-742950" eaLnBrk="1" hangingPunct="1">
              <a:lnSpc>
                <a:spcPct val="150000"/>
              </a:lnSpc>
              <a:buFont typeface="+mj-ea"/>
              <a:buAutoNum type="circleNumDbPlain"/>
            </a:pPr>
            <a:r>
              <a:rPr lang="zh-CN" altLang="en-US" sz="3200" dirty="0">
                <a:latin typeface="SimSun" charset="-122"/>
                <a:ea typeface="SimSun" charset="-122"/>
                <a:cs typeface="SimSun" charset="-122"/>
              </a:rPr>
              <a:t>对思考的问题写入报告的心得体会</a:t>
            </a:r>
            <a:endParaRPr lang="en-US" altLang="zh-CN" sz="3200" dirty="0">
              <a:latin typeface="SimSun" charset="-122"/>
              <a:ea typeface="SimSun" charset="-122"/>
              <a:cs typeface="SimSun" charset="-122"/>
            </a:endParaRPr>
          </a:p>
          <a:p>
            <a:pPr marL="742950" indent="-742950" eaLnBrk="1" hangingPunct="1">
              <a:lnSpc>
                <a:spcPct val="150000"/>
              </a:lnSpc>
              <a:buFont typeface="+mj-ea"/>
              <a:buAutoNum type="circleNumDbPlain"/>
            </a:pPr>
            <a:r>
              <a:rPr lang="zh-CN" altLang="en-US" sz="3200" dirty="0">
                <a:latin typeface="SimSun" charset="-122"/>
                <a:ea typeface="SimSun" charset="-122"/>
                <a:cs typeface="SimSun" charset="-122"/>
              </a:rPr>
              <a:t>参考报告</a:t>
            </a:r>
            <a:r>
              <a:rPr lang="zh-CN" altLang="en-US" sz="3200" dirty="0">
                <a:solidFill>
                  <a:srgbClr val="FF0000"/>
                </a:solidFill>
                <a:latin typeface="SimSun" charset="-122"/>
                <a:ea typeface="SimSun" charset="-122"/>
                <a:cs typeface="SimSun" charset="-122"/>
              </a:rPr>
              <a:t>范例</a:t>
            </a:r>
            <a:r>
              <a:rPr lang="zh-CN" altLang="en-US" sz="3200" dirty="0">
                <a:latin typeface="SimSun" charset="-122"/>
                <a:ea typeface="SimSun" charset="-122"/>
                <a:cs typeface="SimSun" charset="-122"/>
              </a:rPr>
              <a:t>中对代码的</a:t>
            </a:r>
            <a:r>
              <a:rPr lang="zh-CN" altLang="en-US" sz="3200" dirty="0">
                <a:solidFill>
                  <a:srgbClr val="FF0000"/>
                </a:solidFill>
                <a:latin typeface="SimSun" charset="-122"/>
                <a:ea typeface="SimSun" charset="-122"/>
                <a:cs typeface="SimSun" charset="-122"/>
              </a:rPr>
              <a:t>说明方式</a:t>
            </a:r>
          </a:p>
        </p:txBody>
      </p:sp>
      <p:sp>
        <p:nvSpPr>
          <p:cNvPr id="3" name="标题 1"/>
          <p:cNvSpPr txBox="1">
            <a:spLocks/>
          </p:cNvSpPr>
          <p:nvPr/>
        </p:nvSpPr>
        <p:spPr>
          <a:xfrm>
            <a:off x="1315891" y="1370758"/>
            <a:ext cx="10515600" cy="132556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571500" indent="-571500">
              <a:buFont typeface="Wingdings" charset="2"/>
              <a:buChar char="u"/>
            </a:pPr>
            <a:r>
              <a:rPr kumimoji="1" lang="zh-CN" altLang="en-US" sz="3600" dirty="0">
                <a:latin typeface="SimHei" charset="-122"/>
                <a:ea typeface="SimHei" charset="-122"/>
                <a:cs typeface="SimHei" charset="-122"/>
              </a:rPr>
              <a:t>实验报告要求</a:t>
            </a:r>
          </a:p>
        </p:txBody>
      </p:sp>
      <p:pic>
        <p:nvPicPr>
          <p:cNvPr id="4" name="图片 3"/>
          <p:cNvPicPr>
            <a:picLocks noChangeAspect="1"/>
          </p:cNvPicPr>
          <p:nvPr/>
        </p:nvPicPr>
        <p:blipFill>
          <a:blip r:embed="rId2"/>
          <a:stretch>
            <a:fillRect/>
          </a:stretch>
        </p:blipFill>
        <p:spPr>
          <a:xfrm>
            <a:off x="8691153" y="220319"/>
            <a:ext cx="3312681" cy="465326"/>
          </a:xfrm>
          <a:prstGeom prst="rect">
            <a:avLst/>
          </a:prstGeom>
        </p:spPr>
      </p:pic>
    </p:spTree>
    <p:extLst>
      <p:ext uri="{BB962C8B-B14F-4D97-AF65-F5344CB8AC3E}">
        <p14:creationId xmlns:p14="http://schemas.microsoft.com/office/powerpoint/2010/main" val="149973740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2B59878E-83A7-8148-9D4A-70F363CEE8C2}"/>
              </a:ext>
            </a:extLst>
          </p:cNvPr>
          <p:cNvPicPr>
            <a:picLocks noChangeAspect="1"/>
          </p:cNvPicPr>
          <p:nvPr/>
        </p:nvPicPr>
        <p:blipFill>
          <a:blip r:embed="rId2"/>
          <a:stretch>
            <a:fillRect/>
          </a:stretch>
        </p:blipFill>
        <p:spPr>
          <a:xfrm>
            <a:off x="3451145" y="1095775"/>
            <a:ext cx="6434600" cy="5627754"/>
          </a:xfrm>
          <a:prstGeom prst="rect">
            <a:avLst/>
          </a:prstGeom>
        </p:spPr>
      </p:pic>
      <p:sp>
        <p:nvSpPr>
          <p:cNvPr id="3" name="标题 1">
            <a:extLst>
              <a:ext uri="{FF2B5EF4-FFF2-40B4-BE49-F238E27FC236}">
                <a16:creationId xmlns:a16="http://schemas.microsoft.com/office/drawing/2014/main" id="{9E2ED009-85F5-1249-8F28-373CFA68DCE2}"/>
              </a:ext>
            </a:extLst>
          </p:cNvPr>
          <p:cNvSpPr txBox="1">
            <a:spLocks/>
          </p:cNvSpPr>
          <p:nvPr/>
        </p:nvSpPr>
        <p:spPr>
          <a:xfrm>
            <a:off x="831797" y="940452"/>
            <a:ext cx="10515600" cy="132556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sz="3600" dirty="0">
                <a:latin typeface="SimHei" charset="-122"/>
                <a:ea typeface="SimHei" charset="-122"/>
                <a:cs typeface="SimHei" charset="-122"/>
              </a:rPr>
              <a:t>方法一：</a:t>
            </a:r>
          </a:p>
        </p:txBody>
      </p:sp>
    </p:spTree>
    <p:extLst>
      <p:ext uri="{BB962C8B-B14F-4D97-AF65-F5344CB8AC3E}">
        <p14:creationId xmlns:p14="http://schemas.microsoft.com/office/powerpoint/2010/main" val="243509029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85D3FB2F-439F-4747-A9E5-12DA23DEF64A}"/>
              </a:ext>
            </a:extLst>
          </p:cNvPr>
          <p:cNvPicPr>
            <a:picLocks noChangeAspect="1"/>
          </p:cNvPicPr>
          <p:nvPr/>
        </p:nvPicPr>
        <p:blipFill rotWithShape="1">
          <a:blip r:embed="rId2"/>
          <a:srcRect l="7744" b="43556"/>
          <a:stretch/>
        </p:blipFill>
        <p:spPr>
          <a:xfrm>
            <a:off x="699245" y="1023416"/>
            <a:ext cx="10888123" cy="5202571"/>
          </a:xfrm>
          <a:prstGeom prst="rect">
            <a:avLst/>
          </a:prstGeom>
        </p:spPr>
      </p:pic>
    </p:spTree>
    <p:extLst>
      <p:ext uri="{BB962C8B-B14F-4D97-AF65-F5344CB8AC3E}">
        <p14:creationId xmlns:p14="http://schemas.microsoft.com/office/powerpoint/2010/main" val="222770133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85D3FB2F-439F-4747-A9E5-12DA23DEF64A}"/>
              </a:ext>
            </a:extLst>
          </p:cNvPr>
          <p:cNvPicPr>
            <a:picLocks noChangeAspect="1"/>
          </p:cNvPicPr>
          <p:nvPr/>
        </p:nvPicPr>
        <p:blipFill rotWithShape="1">
          <a:blip r:embed="rId2"/>
          <a:srcRect t="56201"/>
          <a:stretch/>
        </p:blipFill>
        <p:spPr>
          <a:xfrm>
            <a:off x="151384" y="860611"/>
            <a:ext cx="12068924" cy="4128248"/>
          </a:xfrm>
          <a:prstGeom prst="rect">
            <a:avLst/>
          </a:prstGeom>
        </p:spPr>
      </p:pic>
      <p:sp>
        <p:nvSpPr>
          <p:cNvPr id="3" name="矩形 2">
            <a:extLst>
              <a:ext uri="{FF2B5EF4-FFF2-40B4-BE49-F238E27FC236}">
                <a16:creationId xmlns:a16="http://schemas.microsoft.com/office/drawing/2014/main" id="{81237329-7CD7-274E-B820-8B6229E5196C}"/>
              </a:ext>
            </a:extLst>
          </p:cNvPr>
          <p:cNvSpPr/>
          <p:nvPr/>
        </p:nvSpPr>
        <p:spPr>
          <a:xfrm>
            <a:off x="268942" y="5096434"/>
            <a:ext cx="11923058" cy="1631216"/>
          </a:xfrm>
          <a:prstGeom prst="rect">
            <a:avLst/>
          </a:prstGeom>
        </p:spPr>
        <p:txBody>
          <a:bodyPr wrap="square">
            <a:spAutoFit/>
          </a:bodyPr>
          <a:lstStyle/>
          <a:p>
            <a:r>
              <a:rPr lang="zh-CN" altLang="en-US" sz="2000" dirty="0">
                <a:latin typeface="Microsoft YaHei" panose="020B0503020204020204" pitchFamily="34" charset="-122"/>
                <a:ea typeface="Microsoft YaHei" panose="020B0503020204020204" pitchFamily="34" charset="-122"/>
              </a:rPr>
              <a:t>// waitpid 函数，等待子进程运行完毕，父进程才可以运行。</a:t>
            </a:r>
          </a:p>
          <a:p>
            <a:r>
              <a:rPr lang="zh-CN" altLang="en-US" sz="2000" dirty="0">
                <a:latin typeface="Microsoft YaHei" panose="020B0503020204020204" pitchFamily="34" charset="-122"/>
                <a:ea typeface="Microsoft YaHei" panose="020B0503020204020204" pitchFamily="34" charset="-122"/>
              </a:rPr>
              <a:t>// 由于fork函数让子进程完整地拷贝了父进程的整个地址空间，所以子进程都有管道的读端和写端。</a:t>
            </a:r>
          </a:p>
          <a:p>
            <a:r>
              <a:rPr lang="zh-CN" altLang="en-US" sz="2000" dirty="0">
                <a:latin typeface="Microsoft YaHei" panose="020B0503020204020204" pitchFamily="34" charset="-122"/>
                <a:ea typeface="Microsoft YaHei" panose="020B0503020204020204" pitchFamily="34" charset="-122"/>
              </a:rPr>
              <a:t>// 所以在相关进程中最好关掉不用的那一端。</a:t>
            </a:r>
          </a:p>
          <a:p>
            <a:r>
              <a:rPr lang="zh-CN" altLang="en-US" sz="2000" dirty="0">
                <a:latin typeface="Microsoft YaHei" panose="020B0503020204020204" pitchFamily="34" charset="-122"/>
                <a:ea typeface="Microsoft YaHei" panose="020B0503020204020204" pitchFamily="34" charset="-122"/>
              </a:rPr>
              <a:t>// 根据要求，“父进程先接收子进程P1发来的消息，然后再接收子进程P2发来的消息。”</a:t>
            </a:r>
          </a:p>
          <a:p>
            <a:r>
              <a:rPr lang="zh-CN" altLang="en-US" sz="2000" dirty="0">
                <a:latin typeface="Microsoft YaHei" panose="020B0503020204020204" pitchFamily="34" charset="-122"/>
                <a:ea typeface="Microsoft YaHei" panose="020B0503020204020204" pitchFamily="34" charset="-122"/>
              </a:rPr>
              <a:t>// 存在两个同步问题，两个子进程和父进程之间（先子写后父读）、子进程1和2之间（先1写，再2写）</a:t>
            </a:r>
          </a:p>
        </p:txBody>
      </p:sp>
    </p:spTree>
    <p:extLst>
      <p:ext uri="{BB962C8B-B14F-4D97-AF65-F5344CB8AC3E}">
        <p14:creationId xmlns:p14="http://schemas.microsoft.com/office/powerpoint/2010/main" val="11981470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64702" y="803026"/>
            <a:ext cx="10662455" cy="1325563"/>
          </a:xfrm>
        </p:spPr>
        <p:txBody>
          <a:bodyPr>
            <a:normAutofit/>
          </a:bodyPr>
          <a:lstStyle/>
          <a:p>
            <a:pPr marL="571500" indent="-571500">
              <a:buFont typeface="Wingdings" charset="2"/>
              <a:buChar char="u"/>
            </a:pPr>
            <a:r>
              <a:rPr kumimoji="1" lang="zh-CN" altLang="en-US" sz="3600" dirty="0">
                <a:latin typeface="SimHei" charset="-122"/>
                <a:ea typeface="SimHei" charset="-122"/>
                <a:cs typeface="SimHei" charset="-122"/>
              </a:rPr>
              <a:t>实验</a:t>
            </a:r>
            <a:r>
              <a:rPr kumimoji="1" lang="en-US" altLang="zh-CN" sz="3600" dirty="0">
                <a:latin typeface="SimHei" charset="-122"/>
                <a:ea typeface="SimHei" charset="-122"/>
                <a:cs typeface="SimHei" charset="-122"/>
              </a:rPr>
              <a:t>1-</a:t>
            </a:r>
            <a:r>
              <a:rPr kumimoji="1" lang="zh-CN" altLang="en-US" sz="3600" dirty="0">
                <a:latin typeface="SimHei" charset="-122"/>
                <a:ea typeface="SimHei" charset="-122"/>
                <a:cs typeface="SimHei" charset="-122"/>
              </a:rPr>
              <a:t>哲学家就餐问题的实现</a:t>
            </a:r>
          </a:p>
        </p:txBody>
      </p:sp>
      <p:sp>
        <p:nvSpPr>
          <p:cNvPr id="3" name="内容占位符 2"/>
          <p:cNvSpPr>
            <a:spLocks noGrp="1"/>
          </p:cNvSpPr>
          <p:nvPr>
            <p:ph idx="1"/>
          </p:nvPr>
        </p:nvSpPr>
        <p:spPr>
          <a:xfrm>
            <a:off x="596349" y="2128589"/>
            <a:ext cx="11108346" cy="4451114"/>
          </a:xfrm>
        </p:spPr>
        <p:txBody>
          <a:bodyPr>
            <a:normAutofit/>
          </a:bodyPr>
          <a:lstStyle/>
          <a:p>
            <a:pPr>
              <a:lnSpc>
                <a:spcPct val="150000"/>
              </a:lnSpc>
            </a:pPr>
            <a:r>
              <a:rPr lang="zh-CN" altLang="en-US" sz="3000" b="1" dirty="0">
                <a:latin typeface="Microsoft YaHei" panose="020B0503020204020204" pitchFamily="34" charset="-122"/>
                <a:ea typeface="Microsoft YaHei" panose="020B0503020204020204" pitchFamily="34" charset="-122"/>
                <a:cs typeface="SimSun" charset="-122"/>
              </a:rPr>
              <a:t>实验目的：</a:t>
            </a:r>
            <a:r>
              <a:rPr lang="zh-CN" altLang="en-US" sz="3000" dirty="0">
                <a:latin typeface="Microsoft YaHei" panose="020B0503020204020204" pitchFamily="34" charset="-122"/>
                <a:ea typeface="Microsoft YaHei" panose="020B0503020204020204" pitchFamily="34" charset="-122"/>
                <a:cs typeface="SimSun" charset="-122"/>
              </a:rPr>
              <a:t>实现哲学家就餐问题，要求不能出现死锁。通过本实验熟悉</a:t>
            </a:r>
            <a:r>
              <a:rPr lang="en-US" altLang="zh-CN" sz="3000" dirty="0">
                <a:solidFill>
                  <a:srgbClr val="FF0000"/>
                </a:solidFill>
                <a:latin typeface="Microsoft YaHei" panose="020B0503020204020204" pitchFamily="34" charset="-122"/>
                <a:ea typeface="Microsoft YaHei" panose="020B0503020204020204" pitchFamily="34" charset="-122"/>
                <a:cs typeface="SimSun" charset="-122"/>
              </a:rPr>
              <a:t>Linux</a:t>
            </a:r>
            <a:r>
              <a:rPr lang="zh-CN" altLang="en-US" sz="3000" dirty="0">
                <a:solidFill>
                  <a:srgbClr val="FF0000"/>
                </a:solidFill>
                <a:latin typeface="Microsoft YaHei" panose="020B0503020204020204" pitchFamily="34" charset="-122"/>
                <a:ea typeface="Microsoft YaHei" panose="020B0503020204020204" pitchFamily="34" charset="-122"/>
                <a:cs typeface="SimSun" charset="-122"/>
              </a:rPr>
              <a:t>系统</a:t>
            </a:r>
            <a:r>
              <a:rPr lang="zh-CN" altLang="en-US" sz="3000" dirty="0">
                <a:latin typeface="Microsoft YaHei" panose="020B0503020204020204" pitchFamily="34" charset="-122"/>
                <a:ea typeface="Microsoft YaHei" panose="020B0503020204020204" pitchFamily="34" charset="-122"/>
                <a:cs typeface="SimSun" charset="-122"/>
              </a:rPr>
              <a:t>的基本环境，了解</a:t>
            </a:r>
            <a:r>
              <a:rPr lang="en-US" altLang="zh-CN" sz="3000" dirty="0">
                <a:latin typeface="Microsoft YaHei" panose="020B0503020204020204" pitchFamily="34" charset="-122"/>
                <a:ea typeface="Microsoft YaHei" panose="020B0503020204020204" pitchFamily="34" charset="-122"/>
                <a:cs typeface="SimSun" charset="-122"/>
              </a:rPr>
              <a:t>Linux</a:t>
            </a:r>
            <a:r>
              <a:rPr lang="zh-CN" altLang="en-US" sz="3000" dirty="0">
                <a:latin typeface="Microsoft YaHei" panose="020B0503020204020204" pitchFamily="34" charset="-122"/>
                <a:ea typeface="Microsoft YaHei" panose="020B0503020204020204" pitchFamily="34" charset="-122"/>
                <a:cs typeface="SimSun" charset="-122"/>
              </a:rPr>
              <a:t>下进程和线程的实现。</a:t>
            </a:r>
          </a:p>
          <a:p>
            <a:pPr>
              <a:lnSpc>
                <a:spcPct val="150000"/>
              </a:lnSpc>
              <a:buNone/>
            </a:pPr>
            <a:r>
              <a:rPr lang="zh-CN" altLang="en-US" sz="3000" b="1" dirty="0">
                <a:latin typeface="Microsoft YaHei" panose="020B0503020204020204" pitchFamily="34" charset="-122"/>
                <a:ea typeface="Microsoft YaHei" panose="020B0503020204020204" pitchFamily="34" charset="-122"/>
                <a:cs typeface="SimSun" charset="-122"/>
              </a:rPr>
              <a:t> 实验内容：</a:t>
            </a:r>
            <a:r>
              <a:rPr lang="zh-CN" altLang="en-US" sz="3000" dirty="0">
                <a:latin typeface="Microsoft YaHei" panose="020B0503020204020204" pitchFamily="34" charset="-122"/>
                <a:ea typeface="Microsoft YaHei" panose="020B0503020204020204" pitchFamily="34" charset="-122"/>
                <a:cs typeface="SimSun" charset="-122"/>
              </a:rPr>
              <a:t>在</a:t>
            </a:r>
            <a:r>
              <a:rPr lang="en-US" altLang="zh-CN" sz="3000" dirty="0" err="1">
                <a:latin typeface="Microsoft YaHei" panose="020B0503020204020204" pitchFamily="34" charset="-122"/>
                <a:ea typeface="Microsoft YaHei" panose="020B0503020204020204" pitchFamily="34" charset="-122"/>
                <a:cs typeface="SimSun" charset="-122"/>
              </a:rPr>
              <a:t>linux</a:t>
            </a:r>
            <a:r>
              <a:rPr lang="zh-CN" altLang="en-US" sz="3000" dirty="0">
                <a:latin typeface="Microsoft YaHei" panose="020B0503020204020204" pitchFamily="34" charset="-122"/>
                <a:ea typeface="Microsoft YaHei" panose="020B0503020204020204" pitchFamily="34" charset="-122"/>
                <a:cs typeface="SimSun" charset="-122"/>
              </a:rPr>
              <a:t>系统下实现教材</a:t>
            </a:r>
            <a:r>
              <a:rPr lang="en-US" altLang="zh-CN" sz="3000" dirty="0">
                <a:latin typeface="Microsoft YaHei" panose="020B0503020204020204" pitchFamily="34" charset="-122"/>
                <a:ea typeface="Microsoft YaHei" panose="020B0503020204020204" pitchFamily="34" charset="-122"/>
                <a:cs typeface="SimSun" charset="-122"/>
              </a:rPr>
              <a:t>2.5.2</a:t>
            </a:r>
            <a:r>
              <a:rPr lang="zh-CN" altLang="en-US" sz="3000" dirty="0">
                <a:latin typeface="Microsoft YaHei" panose="020B0503020204020204" pitchFamily="34" charset="-122"/>
                <a:ea typeface="Microsoft YaHei" panose="020B0503020204020204" pitchFamily="34" charset="-122"/>
                <a:cs typeface="SimSun" charset="-122"/>
              </a:rPr>
              <a:t>节中所描述的哲学家就餐问题。要求显示出每个哲学家的工作状态，如吃饭，思考。连续</a:t>
            </a:r>
            <a:r>
              <a:rPr lang="zh-CN" altLang="en-US" sz="3000" dirty="0">
                <a:solidFill>
                  <a:srgbClr val="FF0000"/>
                </a:solidFill>
                <a:latin typeface="Microsoft YaHei" panose="020B0503020204020204" pitchFamily="34" charset="-122"/>
                <a:ea typeface="Microsoft YaHei" panose="020B0503020204020204" pitchFamily="34" charset="-122"/>
                <a:cs typeface="SimSun" charset="-122"/>
              </a:rPr>
              <a:t>运行</a:t>
            </a:r>
            <a:r>
              <a:rPr lang="en-US" altLang="zh-CN" sz="3000" dirty="0">
                <a:solidFill>
                  <a:srgbClr val="FF0000"/>
                </a:solidFill>
                <a:latin typeface="Microsoft YaHei" panose="020B0503020204020204" pitchFamily="34" charset="-122"/>
                <a:ea typeface="Microsoft YaHei" panose="020B0503020204020204" pitchFamily="34" charset="-122"/>
                <a:cs typeface="SimSun" charset="-122"/>
              </a:rPr>
              <a:t>30</a:t>
            </a:r>
            <a:r>
              <a:rPr lang="zh-CN" altLang="en-US" sz="3000" dirty="0">
                <a:solidFill>
                  <a:srgbClr val="FF0000"/>
                </a:solidFill>
                <a:latin typeface="Microsoft YaHei" panose="020B0503020204020204" pitchFamily="34" charset="-122"/>
                <a:ea typeface="Microsoft YaHei" panose="020B0503020204020204" pitchFamily="34" charset="-122"/>
                <a:cs typeface="SimSun" charset="-122"/>
              </a:rPr>
              <a:t>次以上</a:t>
            </a:r>
            <a:r>
              <a:rPr lang="zh-CN" altLang="en-US" sz="3000" dirty="0">
                <a:latin typeface="Microsoft YaHei" panose="020B0503020204020204" pitchFamily="34" charset="-122"/>
                <a:ea typeface="Microsoft YaHei" panose="020B0503020204020204" pitchFamily="34" charset="-122"/>
                <a:cs typeface="SimSun" charset="-122"/>
              </a:rPr>
              <a:t>都未出现死锁现象。</a:t>
            </a:r>
          </a:p>
        </p:txBody>
      </p:sp>
      <p:pic>
        <p:nvPicPr>
          <p:cNvPr id="4" name="图片 3"/>
          <p:cNvPicPr>
            <a:picLocks noChangeAspect="1"/>
          </p:cNvPicPr>
          <p:nvPr/>
        </p:nvPicPr>
        <p:blipFill>
          <a:blip r:embed="rId3"/>
          <a:stretch>
            <a:fillRect/>
          </a:stretch>
        </p:blipFill>
        <p:spPr>
          <a:xfrm>
            <a:off x="155437" y="180561"/>
            <a:ext cx="3797300" cy="533400"/>
          </a:xfrm>
          <a:prstGeom prst="rect">
            <a:avLst/>
          </a:prstGeom>
        </p:spPr>
      </p:pic>
    </p:spTree>
    <p:extLst>
      <p:ext uri="{BB962C8B-B14F-4D97-AF65-F5344CB8AC3E}">
        <p14:creationId xmlns:p14="http://schemas.microsoft.com/office/powerpoint/2010/main" val="684514463"/>
      </p:ext>
    </p:extLst>
  </p:cSld>
  <p:clrMapOvr>
    <a:masterClrMapping/>
  </p:clrMapOvr>
  <mc:AlternateContent xmlns:mc="http://schemas.openxmlformats.org/markup-compatibility/2006" xmlns:p14="http://schemas.microsoft.com/office/powerpoint/2010/main">
    <mc:Choice Requires="p14">
      <p:transition spd="slow" p14:dur="2000" advTm="64333"/>
    </mc:Choice>
    <mc:Fallback xmlns="">
      <p:transition spd="slow" advTm="64333"/>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a:extLst>
              <a:ext uri="{FF2B5EF4-FFF2-40B4-BE49-F238E27FC236}">
                <a16:creationId xmlns:a16="http://schemas.microsoft.com/office/drawing/2014/main" id="{9E2ED009-85F5-1249-8F28-373CFA68DCE2}"/>
              </a:ext>
            </a:extLst>
          </p:cNvPr>
          <p:cNvSpPr txBox="1">
            <a:spLocks/>
          </p:cNvSpPr>
          <p:nvPr/>
        </p:nvSpPr>
        <p:spPr>
          <a:xfrm>
            <a:off x="4370295" y="220874"/>
            <a:ext cx="7246044" cy="874901"/>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sz="3200" b="1" dirty="0">
                <a:latin typeface="Microsoft YaHei" panose="020B0503020204020204" pitchFamily="34" charset="-122"/>
                <a:ea typeface="Microsoft YaHei" panose="020B0503020204020204" pitchFamily="34" charset="-122"/>
                <a:cs typeface="SimHei" charset="-122"/>
              </a:rPr>
              <a:t>方法二：信号量共享内存</a:t>
            </a:r>
          </a:p>
        </p:txBody>
      </p:sp>
      <p:pic>
        <p:nvPicPr>
          <p:cNvPr id="5" name="图片 4">
            <a:extLst>
              <a:ext uri="{FF2B5EF4-FFF2-40B4-BE49-F238E27FC236}">
                <a16:creationId xmlns:a16="http://schemas.microsoft.com/office/drawing/2014/main" id="{5962C8FB-F339-EC45-9DB7-A02A1910C3A9}"/>
              </a:ext>
            </a:extLst>
          </p:cNvPr>
          <p:cNvPicPr>
            <a:picLocks noChangeAspect="1"/>
          </p:cNvPicPr>
          <p:nvPr/>
        </p:nvPicPr>
        <p:blipFill rotWithShape="1">
          <a:blip r:embed="rId2"/>
          <a:srcRect r="65152" b="67673"/>
          <a:stretch/>
        </p:blipFill>
        <p:spPr>
          <a:xfrm>
            <a:off x="95997" y="1098633"/>
            <a:ext cx="3203035" cy="2878254"/>
          </a:xfrm>
          <a:prstGeom prst="rect">
            <a:avLst/>
          </a:prstGeom>
        </p:spPr>
      </p:pic>
      <p:pic>
        <p:nvPicPr>
          <p:cNvPr id="6" name="图片 5">
            <a:extLst>
              <a:ext uri="{FF2B5EF4-FFF2-40B4-BE49-F238E27FC236}">
                <a16:creationId xmlns:a16="http://schemas.microsoft.com/office/drawing/2014/main" id="{62969DCF-8A7B-2D47-89C8-68F4ED0D06A3}"/>
              </a:ext>
            </a:extLst>
          </p:cNvPr>
          <p:cNvPicPr>
            <a:picLocks noChangeAspect="1"/>
          </p:cNvPicPr>
          <p:nvPr/>
        </p:nvPicPr>
        <p:blipFill rotWithShape="1">
          <a:blip r:embed="rId2"/>
          <a:srcRect t="32255"/>
          <a:stretch/>
        </p:blipFill>
        <p:spPr>
          <a:xfrm>
            <a:off x="3485678" y="1095775"/>
            <a:ext cx="8780739" cy="5762225"/>
          </a:xfrm>
          <a:prstGeom prst="rect">
            <a:avLst/>
          </a:prstGeom>
        </p:spPr>
      </p:pic>
    </p:spTree>
    <p:extLst>
      <p:ext uri="{BB962C8B-B14F-4D97-AF65-F5344CB8AC3E}">
        <p14:creationId xmlns:p14="http://schemas.microsoft.com/office/powerpoint/2010/main" val="381294398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4B7806C2-8F8B-1941-9649-D21465CBFF6B}"/>
              </a:ext>
            </a:extLst>
          </p:cNvPr>
          <p:cNvPicPr>
            <a:picLocks noChangeAspect="1"/>
          </p:cNvPicPr>
          <p:nvPr/>
        </p:nvPicPr>
        <p:blipFill>
          <a:blip r:embed="rId2"/>
          <a:stretch>
            <a:fillRect/>
          </a:stretch>
        </p:blipFill>
        <p:spPr>
          <a:xfrm>
            <a:off x="0" y="98237"/>
            <a:ext cx="11740892" cy="2577728"/>
          </a:xfrm>
          <a:prstGeom prst="rect">
            <a:avLst/>
          </a:prstGeom>
        </p:spPr>
      </p:pic>
      <p:pic>
        <p:nvPicPr>
          <p:cNvPr id="5" name="图片 4">
            <a:extLst>
              <a:ext uri="{FF2B5EF4-FFF2-40B4-BE49-F238E27FC236}">
                <a16:creationId xmlns:a16="http://schemas.microsoft.com/office/drawing/2014/main" id="{A4D1490C-6067-3D45-9A66-C7263BA8165C}"/>
              </a:ext>
            </a:extLst>
          </p:cNvPr>
          <p:cNvPicPr>
            <a:picLocks noChangeAspect="1"/>
          </p:cNvPicPr>
          <p:nvPr/>
        </p:nvPicPr>
        <p:blipFill>
          <a:blip r:embed="rId3"/>
          <a:stretch>
            <a:fillRect/>
          </a:stretch>
        </p:blipFill>
        <p:spPr>
          <a:xfrm>
            <a:off x="0" y="2830978"/>
            <a:ext cx="11245966" cy="4027021"/>
          </a:xfrm>
          <a:prstGeom prst="rect">
            <a:avLst/>
          </a:prstGeom>
        </p:spPr>
      </p:pic>
    </p:spTree>
    <p:extLst>
      <p:ext uri="{BB962C8B-B14F-4D97-AF65-F5344CB8AC3E}">
        <p14:creationId xmlns:p14="http://schemas.microsoft.com/office/powerpoint/2010/main" val="260037511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FBBE6FFF-751B-DA4A-A163-536B04A49790}"/>
              </a:ext>
            </a:extLst>
          </p:cNvPr>
          <p:cNvPicPr>
            <a:picLocks noChangeAspect="1"/>
          </p:cNvPicPr>
          <p:nvPr/>
        </p:nvPicPr>
        <p:blipFill>
          <a:blip r:embed="rId2"/>
          <a:stretch>
            <a:fillRect/>
          </a:stretch>
        </p:blipFill>
        <p:spPr>
          <a:xfrm>
            <a:off x="852767" y="788893"/>
            <a:ext cx="8979668" cy="5168154"/>
          </a:xfrm>
          <a:prstGeom prst="rect">
            <a:avLst/>
          </a:prstGeom>
        </p:spPr>
      </p:pic>
    </p:spTree>
    <p:extLst>
      <p:ext uri="{BB962C8B-B14F-4D97-AF65-F5344CB8AC3E}">
        <p14:creationId xmlns:p14="http://schemas.microsoft.com/office/powerpoint/2010/main" val="323347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内容占位符 2"/>
          <p:cNvSpPr>
            <a:spLocks noGrp="1"/>
          </p:cNvSpPr>
          <p:nvPr>
            <p:ph idx="4294967295"/>
          </p:nvPr>
        </p:nvSpPr>
        <p:spPr>
          <a:xfrm>
            <a:off x="978700" y="1733094"/>
            <a:ext cx="10312151" cy="4747220"/>
          </a:xfrm>
        </p:spPr>
        <p:txBody>
          <a:bodyPr>
            <a:normAutofit/>
          </a:bodyPr>
          <a:lstStyle/>
          <a:p>
            <a:pPr eaLnBrk="1" hangingPunct="1">
              <a:lnSpc>
                <a:spcPct val="150000"/>
              </a:lnSpc>
            </a:pPr>
            <a:r>
              <a:rPr lang="zh-CN" altLang="en-US" b="1" dirty="0">
                <a:latin typeface="Microsoft YaHei" panose="020B0503020204020204" pitchFamily="34" charset="-122"/>
                <a:ea typeface="Microsoft YaHei" panose="020B0503020204020204" pitchFamily="34" charset="-122"/>
                <a:cs typeface="SimSun" charset="-122"/>
              </a:rPr>
              <a:t>该问题是描述有五个哲学家共用一张圆桌，分别坐在周围的五张椅子上，在圆桌上有五个碗和五只筷子，他们的生活方式是交替地进行思考和进餐。</a:t>
            </a:r>
            <a:endParaRPr lang="en-US" altLang="zh-CN" b="1" dirty="0">
              <a:latin typeface="Microsoft YaHei" panose="020B0503020204020204" pitchFamily="34" charset="-122"/>
              <a:ea typeface="Microsoft YaHei" panose="020B0503020204020204" pitchFamily="34" charset="-122"/>
              <a:cs typeface="SimSun" charset="-122"/>
            </a:endParaRPr>
          </a:p>
          <a:p>
            <a:pPr eaLnBrk="1" hangingPunct="1">
              <a:lnSpc>
                <a:spcPct val="150000"/>
              </a:lnSpc>
            </a:pPr>
            <a:r>
              <a:rPr lang="zh-CN" altLang="en-US" b="1" dirty="0">
                <a:latin typeface="Microsoft YaHei" panose="020B0503020204020204" pitchFamily="34" charset="-122"/>
                <a:ea typeface="Microsoft YaHei" panose="020B0503020204020204" pitchFamily="34" charset="-122"/>
                <a:cs typeface="SimSun" charset="-122"/>
              </a:rPr>
              <a:t>平时，一个哲学家进行思考，饥饿时便试图取用其左右最靠近他的筷子，只有在他拿到两只筷子时才能进餐。</a:t>
            </a:r>
            <a:endParaRPr lang="en-US" altLang="zh-CN" b="1" dirty="0">
              <a:latin typeface="Microsoft YaHei" panose="020B0503020204020204" pitchFamily="34" charset="-122"/>
              <a:ea typeface="Microsoft YaHei" panose="020B0503020204020204" pitchFamily="34" charset="-122"/>
              <a:cs typeface="SimSun" charset="-122"/>
            </a:endParaRPr>
          </a:p>
          <a:p>
            <a:pPr eaLnBrk="1" hangingPunct="1">
              <a:lnSpc>
                <a:spcPct val="150000"/>
              </a:lnSpc>
            </a:pPr>
            <a:r>
              <a:rPr lang="zh-CN" altLang="en-US" b="1" dirty="0">
                <a:latin typeface="Microsoft YaHei" panose="020B0503020204020204" pitchFamily="34" charset="-122"/>
                <a:ea typeface="Microsoft YaHei" panose="020B0503020204020204" pitchFamily="34" charset="-122"/>
                <a:cs typeface="SimSun" charset="-122"/>
              </a:rPr>
              <a:t>进餐完毕，放下筷子继续思考。</a:t>
            </a:r>
          </a:p>
        </p:txBody>
      </p:sp>
      <p:sp>
        <p:nvSpPr>
          <p:cNvPr id="3" name="标题 1"/>
          <p:cNvSpPr txBox="1">
            <a:spLocks/>
          </p:cNvSpPr>
          <p:nvPr/>
        </p:nvSpPr>
        <p:spPr>
          <a:xfrm>
            <a:off x="864702" y="803026"/>
            <a:ext cx="10662455" cy="132556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571500" indent="-571500">
              <a:buFont typeface="Wingdings" charset="2"/>
              <a:buChar char="u"/>
            </a:pPr>
            <a:r>
              <a:rPr kumimoji="1" lang="zh-CN" altLang="en-US" sz="3600" dirty="0">
                <a:latin typeface="SimHei" charset="-122"/>
                <a:ea typeface="SimHei" charset="-122"/>
                <a:cs typeface="SimHei" charset="-122"/>
              </a:rPr>
              <a:t>实验</a:t>
            </a:r>
            <a:r>
              <a:rPr kumimoji="1" lang="en-US" altLang="zh-CN" sz="3600" dirty="0">
                <a:latin typeface="SimHei" charset="-122"/>
                <a:ea typeface="SimHei" charset="-122"/>
                <a:cs typeface="SimHei" charset="-122"/>
              </a:rPr>
              <a:t>1-</a:t>
            </a:r>
            <a:r>
              <a:rPr kumimoji="1" lang="zh-CN" altLang="en-US" sz="3600" dirty="0">
                <a:latin typeface="SimHei" charset="-122"/>
                <a:ea typeface="SimHei" charset="-122"/>
                <a:cs typeface="SimHei" charset="-122"/>
              </a:rPr>
              <a:t>哲学家就餐问题的实现</a:t>
            </a:r>
            <a:r>
              <a:rPr kumimoji="1" lang="en-US" altLang="zh-CN" sz="3600" dirty="0">
                <a:latin typeface="SimHei" charset="-122"/>
                <a:ea typeface="SimHei" charset="-122"/>
                <a:cs typeface="SimHei" charset="-122"/>
              </a:rPr>
              <a:t>-</a:t>
            </a:r>
            <a:r>
              <a:rPr kumimoji="1" lang="zh-CN" altLang="en-US" sz="3600" dirty="0">
                <a:latin typeface="SimHei" charset="-122"/>
                <a:ea typeface="SimHei" charset="-122"/>
                <a:cs typeface="SimHei" charset="-122"/>
              </a:rPr>
              <a:t>实验原理</a:t>
            </a:r>
          </a:p>
        </p:txBody>
      </p:sp>
    </p:spTree>
    <p:extLst>
      <p:ext uri="{BB962C8B-B14F-4D97-AF65-F5344CB8AC3E}">
        <p14:creationId xmlns:p14="http://schemas.microsoft.com/office/powerpoint/2010/main" val="12460164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txBox="1">
            <a:spLocks/>
          </p:cNvSpPr>
          <p:nvPr/>
        </p:nvSpPr>
        <p:spPr>
          <a:xfrm>
            <a:off x="864702" y="803026"/>
            <a:ext cx="10662455" cy="132556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571500" indent="-571500">
              <a:buFont typeface="Wingdings" charset="2"/>
              <a:buChar char="u"/>
            </a:pPr>
            <a:r>
              <a:rPr kumimoji="1" lang="zh-CN" altLang="en-US" sz="3600" dirty="0">
                <a:latin typeface="SimHei" charset="-122"/>
                <a:ea typeface="SimHei" charset="-122"/>
                <a:cs typeface="SimHei" charset="-122"/>
              </a:rPr>
              <a:t>实验</a:t>
            </a:r>
            <a:r>
              <a:rPr kumimoji="1" lang="en-US" altLang="zh-CN" sz="3600" dirty="0">
                <a:latin typeface="SimHei" charset="-122"/>
                <a:ea typeface="SimHei" charset="-122"/>
                <a:cs typeface="SimHei" charset="-122"/>
              </a:rPr>
              <a:t>1-</a:t>
            </a:r>
            <a:r>
              <a:rPr kumimoji="1" lang="zh-CN" altLang="en-US" sz="3600" dirty="0">
                <a:latin typeface="SimHei" charset="-122"/>
                <a:ea typeface="SimHei" charset="-122"/>
                <a:cs typeface="SimHei" charset="-122"/>
              </a:rPr>
              <a:t>哲学家就餐问题的实现</a:t>
            </a:r>
            <a:r>
              <a:rPr kumimoji="1" lang="en-US" altLang="zh-CN" sz="3600" dirty="0">
                <a:latin typeface="SimHei" charset="-122"/>
                <a:ea typeface="SimHei" charset="-122"/>
                <a:cs typeface="SimHei" charset="-122"/>
              </a:rPr>
              <a:t>-</a:t>
            </a:r>
            <a:r>
              <a:rPr kumimoji="1" lang="zh-CN" altLang="en-US" sz="3600" dirty="0">
                <a:latin typeface="SimHei" charset="-122"/>
                <a:ea typeface="SimHei" charset="-122"/>
                <a:cs typeface="SimHei" charset="-122"/>
              </a:rPr>
              <a:t>实验分析</a:t>
            </a:r>
          </a:p>
        </p:txBody>
      </p:sp>
      <p:sp>
        <p:nvSpPr>
          <p:cNvPr id="2" name="文本框 1"/>
          <p:cNvSpPr txBox="1"/>
          <p:nvPr/>
        </p:nvSpPr>
        <p:spPr>
          <a:xfrm>
            <a:off x="1477108" y="1777692"/>
            <a:ext cx="184731" cy="369332"/>
          </a:xfrm>
          <a:prstGeom prst="rect">
            <a:avLst/>
          </a:prstGeom>
          <a:noFill/>
        </p:spPr>
        <p:txBody>
          <a:bodyPr wrap="none" rtlCol="0">
            <a:spAutoFit/>
          </a:bodyPr>
          <a:lstStyle/>
          <a:p>
            <a:endParaRPr kumimoji="1" lang="zh-CN" altLang="en-US" dirty="0"/>
          </a:p>
        </p:txBody>
      </p:sp>
      <p:sp>
        <p:nvSpPr>
          <p:cNvPr id="8" name="Rectangle 3"/>
          <p:cNvSpPr>
            <a:spLocks noChangeArrowheads="1"/>
          </p:cNvSpPr>
          <p:nvPr/>
        </p:nvSpPr>
        <p:spPr bwMode="auto">
          <a:xfrm>
            <a:off x="864702" y="1962357"/>
            <a:ext cx="6785114" cy="38941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pPr marL="514350" marR="0" lvl="0" indent="-514350" algn="l" defTabSz="914400" rtl="0" eaLnBrk="0" fontAlgn="base" latinLnBrk="0" hangingPunct="0">
              <a:lnSpc>
                <a:spcPct val="150000"/>
              </a:lnSpc>
              <a:spcBef>
                <a:spcPct val="0"/>
              </a:spcBef>
              <a:spcAft>
                <a:spcPct val="0"/>
              </a:spcAft>
              <a:buClrTx/>
              <a:buSzTx/>
              <a:buFont typeface="+mj-ea"/>
              <a:buAutoNum type="circleNumDbPlain"/>
              <a:tabLst/>
            </a:pPr>
            <a:r>
              <a:rPr kumimoji="0" lang="x-none" altLang="x-none" sz="2800" b="1" i="0" u="none" strike="noStrike" cap="none" normalizeH="0" baseline="0">
                <a:ln>
                  <a:noFill/>
                </a:ln>
                <a:solidFill>
                  <a:schemeClr val="tx1"/>
                </a:solidFill>
                <a:effectLst/>
                <a:latin typeface="Microsoft YaHei" panose="020B0503020204020204" pitchFamily="34" charset="-122"/>
                <a:ea typeface="Microsoft YaHei" panose="020B0503020204020204" pitchFamily="34" charset="-122"/>
                <a:cs typeface="SimSun" charset="-122"/>
              </a:rPr>
              <a:t>关系分析</a:t>
            </a:r>
            <a:r>
              <a:rPr kumimoji="0" lang="zh-CN" altLang="en-US" sz="2800" b="1" i="0" u="none" strike="noStrike" cap="none" normalizeH="0" baseline="0" dirty="0">
                <a:ln>
                  <a:noFill/>
                </a:ln>
                <a:solidFill>
                  <a:schemeClr val="tx1"/>
                </a:solidFill>
                <a:effectLst/>
                <a:latin typeface="Microsoft YaHei" panose="020B0503020204020204" pitchFamily="34" charset="-122"/>
                <a:ea typeface="Microsoft YaHei" panose="020B0503020204020204" pitchFamily="34" charset="-122"/>
                <a:cs typeface="SimSun" charset="-122"/>
              </a:rPr>
              <a:t>：</a:t>
            </a:r>
            <a:r>
              <a:rPr kumimoji="0" lang="x-none" altLang="x-none" sz="2800" b="1" i="0" u="none" strike="noStrike" cap="none" normalizeH="0" baseline="0">
                <a:ln>
                  <a:noFill/>
                </a:ln>
                <a:solidFill>
                  <a:schemeClr val="tx1"/>
                </a:solidFill>
                <a:effectLst/>
                <a:latin typeface="Microsoft YaHei" panose="020B0503020204020204" pitchFamily="34" charset="-122"/>
                <a:ea typeface="Microsoft YaHei" panose="020B0503020204020204" pitchFamily="34" charset="-122"/>
                <a:cs typeface="SimSun" charset="-122"/>
              </a:rPr>
              <a:t>5名哲学家与左右邻居对其中间筷子的访问是互斥关系</a:t>
            </a:r>
            <a:endParaRPr kumimoji="0" lang="en-US" altLang="x-none" sz="2800" b="1" i="0" u="none" strike="noStrike" cap="none" normalizeH="0" baseline="0" dirty="0">
              <a:ln>
                <a:noFill/>
              </a:ln>
              <a:solidFill>
                <a:schemeClr val="tx1"/>
              </a:solidFill>
              <a:effectLst/>
              <a:latin typeface="Microsoft YaHei" panose="020B0503020204020204" pitchFamily="34" charset="-122"/>
              <a:ea typeface="Microsoft YaHei" panose="020B0503020204020204" pitchFamily="34" charset="-122"/>
              <a:cs typeface="SimSun" charset="-122"/>
            </a:endParaRPr>
          </a:p>
          <a:p>
            <a:pPr marL="514350" marR="0" lvl="0" indent="-514350" algn="l" defTabSz="914400" rtl="0" eaLnBrk="0" fontAlgn="base" latinLnBrk="0" hangingPunct="0">
              <a:lnSpc>
                <a:spcPct val="150000"/>
              </a:lnSpc>
              <a:spcBef>
                <a:spcPct val="0"/>
              </a:spcBef>
              <a:spcAft>
                <a:spcPct val="0"/>
              </a:spcAft>
              <a:buClrTx/>
              <a:buSzTx/>
              <a:buFont typeface="+mj-ea"/>
              <a:buAutoNum type="circleNumDbPlain"/>
              <a:tabLst/>
            </a:pPr>
            <a:r>
              <a:rPr kumimoji="0" lang="zh-CN" altLang="en-US" sz="2800" b="1" i="0" u="none" strike="noStrike" cap="none" normalizeH="0" baseline="0" dirty="0">
                <a:ln>
                  <a:noFill/>
                </a:ln>
                <a:solidFill>
                  <a:schemeClr val="tx1"/>
                </a:solidFill>
                <a:effectLst/>
                <a:latin typeface="Microsoft YaHei" panose="020B0503020204020204" pitchFamily="34" charset="-122"/>
                <a:ea typeface="Microsoft YaHei" panose="020B0503020204020204" pitchFamily="34" charset="-122"/>
                <a:cs typeface="SimSun" charset="-122"/>
              </a:rPr>
              <a:t>为了实现哲学家对筷子的获取关系，</a:t>
            </a:r>
            <a:r>
              <a:rPr kumimoji="0" lang="x-none" altLang="x-none" sz="2800" b="1" i="0" u="none" strike="noStrike" cap="none" normalizeH="0" baseline="0" dirty="0">
                <a:ln>
                  <a:noFill/>
                </a:ln>
                <a:solidFill>
                  <a:schemeClr val="tx1"/>
                </a:solidFill>
                <a:effectLst/>
                <a:latin typeface="Microsoft YaHei" panose="020B0503020204020204" pitchFamily="34" charset="-122"/>
                <a:ea typeface="Microsoft YaHei" panose="020B0503020204020204" pitchFamily="34" charset="-122"/>
                <a:cs typeface="SimSun" charset="-122"/>
              </a:rPr>
              <a:t>显然这里有五个进程</a:t>
            </a:r>
            <a:r>
              <a:rPr kumimoji="0" lang="en-US" altLang="x-none" sz="2800" b="1" i="0" u="none" strike="noStrike" cap="none" normalizeH="0" baseline="0" dirty="0">
                <a:ln>
                  <a:noFill/>
                </a:ln>
                <a:solidFill>
                  <a:schemeClr val="tx1"/>
                </a:solidFill>
                <a:effectLst/>
                <a:latin typeface="Microsoft YaHei" panose="020B0503020204020204" pitchFamily="34" charset="-122"/>
                <a:ea typeface="Microsoft YaHei" panose="020B0503020204020204" pitchFamily="34" charset="-122"/>
                <a:cs typeface="SimSun" charset="-122"/>
              </a:rPr>
              <a:t>(</a:t>
            </a:r>
            <a:r>
              <a:rPr kumimoji="0" lang="zh-CN" altLang="en-US" sz="2800" b="1" i="0" u="none" strike="noStrike" cap="none" normalizeH="0" baseline="0" dirty="0">
                <a:ln>
                  <a:noFill/>
                </a:ln>
                <a:solidFill>
                  <a:schemeClr val="tx1"/>
                </a:solidFill>
                <a:effectLst/>
                <a:latin typeface="Microsoft YaHei" panose="020B0503020204020204" pitchFamily="34" charset="-122"/>
                <a:ea typeface="Microsoft YaHei" panose="020B0503020204020204" pitchFamily="34" charset="-122"/>
                <a:cs typeface="SimSun" charset="-122"/>
              </a:rPr>
              <a:t>线程</a:t>
            </a:r>
            <a:r>
              <a:rPr kumimoji="0" lang="en-US" altLang="x-none" sz="2800" b="1" i="0" u="none" strike="noStrike" cap="none" normalizeH="0" baseline="0" dirty="0">
                <a:ln>
                  <a:noFill/>
                </a:ln>
                <a:solidFill>
                  <a:schemeClr val="tx1"/>
                </a:solidFill>
                <a:effectLst/>
                <a:latin typeface="Microsoft YaHei" panose="020B0503020204020204" pitchFamily="34" charset="-122"/>
                <a:ea typeface="Microsoft YaHei" panose="020B0503020204020204" pitchFamily="34" charset="-122"/>
                <a:cs typeface="SimSun" charset="-122"/>
              </a:rPr>
              <a:t>)</a:t>
            </a:r>
          </a:p>
          <a:p>
            <a:pPr marL="514350" marR="0" lvl="0" indent="-514350" algn="l" defTabSz="914400" rtl="0" eaLnBrk="0" fontAlgn="base" latinLnBrk="0" hangingPunct="0">
              <a:lnSpc>
                <a:spcPct val="150000"/>
              </a:lnSpc>
              <a:spcBef>
                <a:spcPct val="0"/>
              </a:spcBef>
              <a:spcAft>
                <a:spcPct val="0"/>
              </a:spcAft>
              <a:buClrTx/>
              <a:buSzTx/>
              <a:buFont typeface="+mj-ea"/>
              <a:buAutoNum type="circleNumDbPlain"/>
              <a:tabLst/>
            </a:pPr>
            <a:r>
              <a:rPr kumimoji="0" lang="zh-CN" altLang="en-US" sz="2800" b="1" i="0" u="none" strike="noStrike" cap="none" normalizeH="0" baseline="0" dirty="0">
                <a:ln>
                  <a:noFill/>
                </a:ln>
                <a:solidFill>
                  <a:schemeClr val="tx1"/>
                </a:solidFill>
                <a:effectLst/>
                <a:latin typeface="Microsoft YaHei" panose="020B0503020204020204" pitchFamily="34" charset="-122"/>
                <a:ea typeface="Microsoft YaHei" panose="020B0503020204020204" pitchFamily="34" charset="-122"/>
                <a:cs typeface="SimSun" charset="-122"/>
              </a:rPr>
              <a:t>实验的</a:t>
            </a:r>
            <a:r>
              <a:rPr kumimoji="0" lang="x-none" altLang="x-none" sz="2800" b="1" i="0" u="none" strike="noStrike" cap="none" normalizeH="0" baseline="0">
                <a:ln>
                  <a:noFill/>
                </a:ln>
                <a:solidFill>
                  <a:schemeClr val="tx1"/>
                </a:solidFill>
                <a:effectLst/>
                <a:latin typeface="Microsoft YaHei" panose="020B0503020204020204" pitchFamily="34" charset="-122"/>
                <a:ea typeface="Microsoft YaHei" panose="020B0503020204020204" pitchFamily="34" charset="-122"/>
                <a:cs typeface="SimSun" charset="-122"/>
              </a:rPr>
              <a:t>关键是如何让一个哲学家拿到左右两个筷子而不造成死锁或者饥饿现象</a:t>
            </a:r>
            <a:endParaRPr kumimoji="0" lang="x-none" altLang="x-none" sz="2800" b="1" i="0" u="none" strike="noStrike" cap="none" normalizeH="0" baseline="0" dirty="0">
              <a:ln>
                <a:noFill/>
              </a:ln>
              <a:solidFill>
                <a:schemeClr val="tx1"/>
              </a:solidFill>
              <a:effectLst/>
              <a:latin typeface="Microsoft YaHei" panose="020B0503020204020204" pitchFamily="34" charset="-122"/>
              <a:ea typeface="Microsoft YaHei" panose="020B0503020204020204" pitchFamily="34" charset="-122"/>
              <a:cs typeface="SimSun" charset="-122"/>
            </a:endParaRPr>
          </a:p>
        </p:txBody>
      </p:sp>
      <p:sp>
        <p:nvSpPr>
          <p:cNvPr id="9" name="AutoShape 4" descr="http://image96.360doc.com/DownloadImg/2016/04/2116/70228599_1.jpg"/>
          <p:cNvSpPr>
            <a:spLocks noChangeAspect="1" noChangeArrowheads="1"/>
          </p:cNvSpPr>
          <p:nvPr/>
        </p:nvSpPr>
        <p:spPr bwMode="auto">
          <a:xfrm>
            <a:off x="0" y="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0" name="图片 9"/>
          <p:cNvPicPr>
            <a:picLocks noChangeAspect="1"/>
          </p:cNvPicPr>
          <p:nvPr/>
        </p:nvPicPr>
        <p:blipFill>
          <a:blip r:embed="rId2"/>
          <a:stretch>
            <a:fillRect/>
          </a:stretch>
        </p:blipFill>
        <p:spPr>
          <a:xfrm>
            <a:off x="7861346" y="1962357"/>
            <a:ext cx="4129692" cy="3921607"/>
          </a:xfrm>
          <a:prstGeom prst="rect">
            <a:avLst/>
          </a:prstGeom>
        </p:spPr>
      </p:pic>
    </p:spTree>
    <p:extLst>
      <p:ext uri="{BB962C8B-B14F-4D97-AF65-F5344CB8AC3E}">
        <p14:creationId xmlns:p14="http://schemas.microsoft.com/office/powerpoint/2010/main" val="8151199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txBox="1">
            <a:spLocks/>
          </p:cNvSpPr>
          <p:nvPr/>
        </p:nvSpPr>
        <p:spPr>
          <a:xfrm>
            <a:off x="864702" y="803026"/>
            <a:ext cx="10662455" cy="132556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571500" indent="-571500">
              <a:buFont typeface="Wingdings" charset="2"/>
              <a:buChar char="u"/>
            </a:pPr>
            <a:r>
              <a:rPr kumimoji="1" lang="zh-CN" altLang="en-US" sz="3600" b="1" dirty="0">
                <a:latin typeface="SimHei" charset="-122"/>
                <a:ea typeface="SimHei" charset="-122"/>
                <a:cs typeface="SimHei" charset="-122"/>
              </a:rPr>
              <a:t>实验</a:t>
            </a:r>
            <a:r>
              <a:rPr kumimoji="1" lang="en-US" altLang="zh-CN" sz="3600" b="1" dirty="0">
                <a:latin typeface="SimHei" charset="-122"/>
                <a:ea typeface="SimHei" charset="-122"/>
                <a:cs typeface="SimHei" charset="-122"/>
              </a:rPr>
              <a:t>1-</a:t>
            </a:r>
            <a:r>
              <a:rPr kumimoji="1" lang="zh-CN" altLang="en-US" sz="3600" b="1" dirty="0">
                <a:latin typeface="SimHei" charset="-122"/>
                <a:ea typeface="SimHei" charset="-122"/>
                <a:cs typeface="SimHei" charset="-122"/>
              </a:rPr>
              <a:t>哲学家就餐问题的实现</a:t>
            </a:r>
            <a:r>
              <a:rPr kumimoji="1" lang="en-US" altLang="zh-CN" sz="3600" b="1" dirty="0">
                <a:latin typeface="SimHei" charset="-122"/>
                <a:ea typeface="SimHei" charset="-122"/>
                <a:cs typeface="SimHei" charset="-122"/>
              </a:rPr>
              <a:t>-</a:t>
            </a:r>
            <a:r>
              <a:rPr kumimoji="1" lang="zh-CN" altLang="en-US" sz="3600" b="1" dirty="0">
                <a:latin typeface="SimHei" charset="-122"/>
                <a:ea typeface="SimHei" charset="-122"/>
                <a:cs typeface="SimHei" charset="-122"/>
              </a:rPr>
              <a:t>实验分析</a:t>
            </a:r>
          </a:p>
        </p:txBody>
      </p:sp>
      <p:sp>
        <p:nvSpPr>
          <p:cNvPr id="2" name="文本框 1"/>
          <p:cNvSpPr txBox="1"/>
          <p:nvPr/>
        </p:nvSpPr>
        <p:spPr>
          <a:xfrm>
            <a:off x="1477108" y="1777692"/>
            <a:ext cx="184731" cy="369332"/>
          </a:xfrm>
          <a:prstGeom prst="rect">
            <a:avLst/>
          </a:prstGeom>
          <a:noFill/>
        </p:spPr>
        <p:txBody>
          <a:bodyPr wrap="none" rtlCol="0">
            <a:spAutoFit/>
          </a:bodyPr>
          <a:lstStyle/>
          <a:p>
            <a:endParaRPr kumimoji="1" lang="zh-CN" altLang="en-US" dirty="0"/>
          </a:p>
        </p:txBody>
      </p:sp>
      <p:sp>
        <p:nvSpPr>
          <p:cNvPr id="8" name="Rectangle 3"/>
          <p:cNvSpPr>
            <a:spLocks noChangeArrowheads="1"/>
          </p:cNvSpPr>
          <p:nvPr/>
        </p:nvSpPr>
        <p:spPr bwMode="auto">
          <a:xfrm>
            <a:off x="935537" y="1639193"/>
            <a:ext cx="10520784" cy="38941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pPr marL="514350" indent="-514350" eaLnBrk="0" fontAlgn="base" hangingPunct="0">
              <a:lnSpc>
                <a:spcPct val="150000"/>
              </a:lnSpc>
              <a:spcBef>
                <a:spcPct val="0"/>
              </a:spcBef>
              <a:spcAft>
                <a:spcPct val="0"/>
              </a:spcAft>
              <a:buFont typeface="+mj-ea"/>
              <a:buAutoNum type="circleNumDbPlain" startAt="4"/>
            </a:pPr>
            <a:r>
              <a:rPr lang="zh-CN" altLang="en-US" sz="2800" b="1" dirty="0">
                <a:latin typeface="Microsoft YaHei" panose="020B0503020204020204" pitchFamily="34" charset="-122"/>
                <a:ea typeface="Microsoft YaHei" panose="020B0503020204020204" pitchFamily="34" charset="-122"/>
              </a:rPr>
              <a:t>用信号量或者互斥量或者对</a:t>
            </a:r>
            <a:r>
              <a:rPr lang="en-US" altLang="zh-CN" sz="2800" b="1" dirty="0">
                <a:latin typeface="Microsoft YaHei" panose="020B0503020204020204" pitchFamily="34" charset="-122"/>
                <a:ea typeface="Microsoft YaHei" panose="020B0503020204020204" pitchFamily="34" charset="-122"/>
              </a:rPr>
              <a:t>5</a:t>
            </a:r>
            <a:r>
              <a:rPr lang="zh-CN" altLang="en-US" sz="2800" b="1" dirty="0">
                <a:latin typeface="Microsoft YaHei" panose="020B0503020204020204" pitchFamily="34" charset="-122"/>
                <a:ea typeface="Microsoft YaHei" panose="020B0503020204020204" pitchFamily="34" charset="-122"/>
              </a:rPr>
              <a:t>个筷子的互斥访问。</a:t>
            </a:r>
            <a:endParaRPr lang="en-US" altLang="zh-CN" sz="2800" b="1" dirty="0">
              <a:latin typeface="Microsoft YaHei" panose="020B0503020204020204" pitchFamily="34" charset="-122"/>
              <a:ea typeface="Microsoft YaHei" panose="020B0503020204020204" pitchFamily="34" charset="-122"/>
            </a:endParaRPr>
          </a:p>
          <a:p>
            <a:pPr eaLnBrk="0" fontAlgn="base" hangingPunct="0">
              <a:lnSpc>
                <a:spcPct val="150000"/>
              </a:lnSpc>
              <a:spcBef>
                <a:spcPct val="0"/>
              </a:spcBef>
              <a:spcAft>
                <a:spcPct val="0"/>
              </a:spcAft>
            </a:pPr>
            <a:r>
              <a:rPr lang="zh-CN" altLang="en-US" sz="2800" b="1" dirty="0">
                <a:latin typeface="Microsoft YaHei" panose="020B0503020204020204" pitchFamily="34" charset="-122"/>
                <a:ea typeface="Microsoft YaHei" panose="020B0503020204020204" pitchFamily="34" charset="-122"/>
                <a:cs typeface="SimSun" charset="-122"/>
              </a:rPr>
              <a:t>对哲学家按顺序从</a:t>
            </a:r>
            <a:r>
              <a:rPr lang="en-US" altLang="zh-CN" sz="2800" b="1" dirty="0">
                <a:latin typeface="Microsoft YaHei" panose="020B0503020204020204" pitchFamily="34" charset="-122"/>
                <a:ea typeface="Microsoft YaHei" panose="020B0503020204020204" pitchFamily="34" charset="-122"/>
                <a:cs typeface="SimSun" charset="-122"/>
              </a:rPr>
              <a:t>0</a:t>
            </a:r>
            <a:r>
              <a:rPr lang="zh-CN" altLang="en-US" sz="2800" b="1" dirty="0">
                <a:latin typeface="Microsoft YaHei" panose="020B0503020204020204" pitchFamily="34" charset="-122"/>
                <a:ea typeface="Microsoft YaHei" panose="020B0503020204020204" pitchFamily="34" charset="-122"/>
                <a:cs typeface="SimSun" charset="-122"/>
              </a:rPr>
              <a:t>～</a:t>
            </a:r>
            <a:r>
              <a:rPr lang="en-US" altLang="zh-CN" sz="2800" b="1" dirty="0">
                <a:latin typeface="Microsoft YaHei" panose="020B0503020204020204" pitchFamily="34" charset="-122"/>
                <a:ea typeface="Microsoft YaHei" panose="020B0503020204020204" pitchFamily="34" charset="-122"/>
                <a:cs typeface="SimSun" charset="-122"/>
              </a:rPr>
              <a:t>4</a:t>
            </a:r>
            <a:r>
              <a:rPr lang="zh-CN" altLang="en-US" sz="2800" b="1" dirty="0">
                <a:latin typeface="Microsoft YaHei" panose="020B0503020204020204" pitchFamily="34" charset="-122"/>
                <a:ea typeface="Microsoft YaHei" panose="020B0503020204020204" pitchFamily="34" charset="-122"/>
                <a:cs typeface="SimSun" charset="-122"/>
              </a:rPr>
              <a:t>编号，哲学家</a:t>
            </a:r>
            <a:r>
              <a:rPr lang="en-US" altLang="zh-CN" sz="2800" b="1" dirty="0" err="1">
                <a:latin typeface="Microsoft YaHei" panose="020B0503020204020204" pitchFamily="34" charset="-122"/>
                <a:ea typeface="Microsoft YaHei" panose="020B0503020204020204" pitchFamily="34" charset="-122"/>
                <a:cs typeface="SimSun" charset="-122"/>
              </a:rPr>
              <a:t>i</a:t>
            </a:r>
            <a:r>
              <a:rPr lang="zh-CN" altLang="en-US" sz="2800" b="1" dirty="0">
                <a:latin typeface="Microsoft YaHei" panose="020B0503020204020204" pitchFamily="34" charset="-122"/>
                <a:ea typeface="Microsoft YaHei" panose="020B0503020204020204" pitchFamily="34" charset="-122"/>
                <a:cs typeface="SimSun" charset="-122"/>
              </a:rPr>
              <a:t>左边的筷子的编号为</a:t>
            </a:r>
            <a:r>
              <a:rPr lang="en-US" altLang="zh-CN" sz="2800" b="1" dirty="0" err="1">
                <a:latin typeface="Microsoft YaHei" panose="020B0503020204020204" pitchFamily="34" charset="-122"/>
                <a:ea typeface="Microsoft YaHei" panose="020B0503020204020204" pitchFamily="34" charset="-122"/>
                <a:cs typeface="SimSun" charset="-122"/>
              </a:rPr>
              <a:t>i</a:t>
            </a:r>
            <a:r>
              <a:rPr lang="zh-CN" altLang="en-US" sz="2800" b="1" dirty="0">
                <a:latin typeface="Microsoft YaHei" panose="020B0503020204020204" pitchFamily="34" charset="-122"/>
                <a:ea typeface="Microsoft YaHei" panose="020B0503020204020204" pitchFamily="34" charset="-122"/>
                <a:cs typeface="SimSun" charset="-122"/>
              </a:rPr>
              <a:t>，哲学家右边的筷子的编号为</a:t>
            </a:r>
            <a:r>
              <a:rPr lang="en-US" altLang="zh-CN" sz="2800" b="1" dirty="0">
                <a:latin typeface="Microsoft YaHei" panose="020B0503020204020204" pitchFamily="34" charset="-122"/>
                <a:ea typeface="Microsoft YaHei" panose="020B0503020204020204" pitchFamily="34" charset="-122"/>
                <a:cs typeface="SimSun" charset="-122"/>
              </a:rPr>
              <a:t>(i+1)%5</a:t>
            </a:r>
            <a:r>
              <a:rPr lang="zh-CN" altLang="en-US" sz="2800" b="1" dirty="0">
                <a:latin typeface="Microsoft YaHei" panose="020B0503020204020204" pitchFamily="34" charset="-122"/>
                <a:ea typeface="Microsoft YaHei" panose="020B0503020204020204" pitchFamily="34" charset="-122"/>
                <a:cs typeface="SimSun" charset="-122"/>
              </a:rPr>
              <a:t>。</a:t>
            </a:r>
            <a:endParaRPr lang="en-US" altLang="zh-CN" sz="2800" b="1" dirty="0">
              <a:latin typeface="Microsoft YaHei" panose="020B0503020204020204" pitchFamily="34" charset="-122"/>
              <a:ea typeface="Microsoft YaHei" panose="020B0503020204020204" pitchFamily="34" charset="-122"/>
              <a:cs typeface="SimSun" charset="-122"/>
            </a:endParaRPr>
          </a:p>
          <a:p>
            <a:pPr eaLnBrk="0" fontAlgn="base" hangingPunct="0">
              <a:lnSpc>
                <a:spcPct val="150000"/>
              </a:lnSpc>
              <a:spcBef>
                <a:spcPct val="0"/>
              </a:spcBef>
              <a:spcAft>
                <a:spcPct val="0"/>
              </a:spcAft>
            </a:pPr>
            <a:endParaRPr lang="en-US" altLang="zh-CN" sz="2800" b="1" dirty="0">
              <a:latin typeface="Microsoft YaHei" panose="020B0503020204020204" pitchFamily="34" charset="-122"/>
              <a:ea typeface="Microsoft YaHei" panose="020B0503020204020204" pitchFamily="34" charset="-122"/>
              <a:cs typeface="SimSun" charset="-122"/>
            </a:endParaRPr>
          </a:p>
          <a:p>
            <a:pPr eaLnBrk="0" fontAlgn="base" hangingPunct="0">
              <a:lnSpc>
                <a:spcPct val="150000"/>
              </a:lnSpc>
              <a:spcBef>
                <a:spcPct val="0"/>
              </a:spcBef>
              <a:spcAft>
                <a:spcPct val="0"/>
              </a:spcAft>
            </a:pPr>
            <a:r>
              <a:rPr lang="en-US" altLang="zh-CN" sz="2800" b="1" dirty="0">
                <a:latin typeface="Microsoft YaHei" panose="020B0503020204020204" pitchFamily="34" charset="-122"/>
                <a:ea typeface="Microsoft YaHei" panose="020B0503020204020204" pitchFamily="34" charset="-122"/>
                <a:cs typeface="SimSun" charset="-122"/>
              </a:rPr>
              <a:t>semaphore</a:t>
            </a:r>
            <a:r>
              <a:rPr lang="zh-CN" altLang="en-US" sz="2800" b="1" dirty="0">
                <a:latin typeface="Microsoft YaHei" panose="020B0503020204020204" pitchFamily="34" charset="-122"/>
                <a:ea typeface="Microsoft YaHei" panose="020B0503020204020204" pitchFamily="34" charset="-122"/>
                <a:cs typeface="SimSun" charset="-122"/>
              </a:rPr>
              <a:t> </a:t>
            </a:r>
            <a:r>
              <a:rPr lang="en-US" altLang="zh-CN" sz="2800" b="1" dirty="0">
                <a:latin typeface="Microsoft YaHei" panose="020B0503020204020204" pitchFamily="34" charset="-122"/>
                <a:ea typeface="Microsoft YaHei" panose="020B0503020204020204" pitchFamily="34" charset="-122"/>
                <a:cs typeface="SimSun" charset="-122"/>
              </a:rPr>
              <a:t> </a:t>
            </a:r>
            <a:r>
              <a:rPr lang="en-US" altLang="zh-CN" sz="2800" b="1" dirty="0">
                <a:solidFill>
                  <a:srgbClr val="0096FF"/>
                </a:solidFill>
                <a:latin typeface="Microsoft YaHei" panose="020B0503020204020204" pitchFamily="34" charset="-122"/>
                <a:ea typeface="Microsoft YaHei" panose="020B0503020204020204" pitchFamily="34" charset="-122"/>
                <a:cs typeface="SimSun" charset="-122"/>
              </a:rPr>
              <a:t>chopstick[5]</a:t>
            </a:r>
            <a:r>
              <a:rPr lang="zh-CN" altLang="en-US" sz="2800" b="1" dirty="0">
                <a:solidFill>
                  <a:srgbClr val="0096FF"/>
                </a:solidFill>
                <a:latin typeface="Microsoft YaHei" panose="020B0503020204020204" pitchFamily="34" charset="-122"/>
                <a:ea typeface="Microsoft YaHei" panose="020B0503020204020204" pitchFamily="34" charset="-122"/>
                <a:cs typeface="SimSun" charset="-122"/>
              </a:rPr>
              <a:t> </a:t>
            </a:r>
            <a:r>
              <a:rPr lang="en-US" altLang="zh-CN" sz="2800" b="1" dirty="0">
                <a:solidFill>
                  <a:srgbClr val="0096FF"/>
                </a:solidFill>
                <a:latin typeface="Microsoft YaHei" panose="020B0503020204020204" pitchFamily="34" charset="-122"/>
                <a:ea typeface="Microsoft YaHei" panose="020B0503020204020204" pitchFamily="34" charset="-122"/>
                <a:cs typeface="SimSun" charset="-122"/>
              </a:rPr>
              <a:t>=</a:t>
            </a:r>
            <a:r>
              <a:rPr lang="zh-CN" altLang="en-US" sz="2800" b="1" dirty="0">
                <a:solidFill>
                  <a:srgbClr val="0096FF"/>
                </a:solidFill>
                <a:latin typeface="Microsoft YaHei" panose="020B0503020204020204" pitchFamily="34" charset="-122"/>
                <a:ea typeface="Microsoft YaHei" panose="020B0503020204020204" pitchFamily="34" charset="-122"/>
                <a:cs typeface="SimSun" charset="-122"/>
              </a:rPr>
              <a:t> </a:t>
            </a:r>
            <a:r>
              <a:rPr lang="en-US" altLang="zh-CN" sz="2800" b="1" dirty="0">
                <a:solidFill>
                  <a:srgbClr val="0096FF"/>
                </a:solidFill>
                <a:latin typeface="Microsoft YaHei" panose="020B0503020204020204" pitchFamily="34" charset="-122"/>
                <a:ea typeface="Microsoft YaHei" panose="020B0503020204020204" pitchFamily="34" charset="-122"/>
                <a:cs typeface="SimSun" charset="-122"/>
              </a:rPr>
              <a:t>{1,1,1,1,1};</a:t>
            </a:r>
            <a:r>
              <a:rPr lang="zh-CN" altLang="en-US" sz="2800" b="1" dirty="0">
                <a:solidFill>
                  <a:srgbClr val="0096FF"/>
                </a:solidFill>
                <a:latin typeface="Microsoft YaHei" panose="020B0503020204020204" pitchFamily="34" charset="-122"/>
                <a:ea typeface="Microsoft YaHei" panose="020B0503020204020204" pitchFamily="34" charset="-122"/>
                <a:cs typeface="SimSun" charset="-122"/>
              </a:rPr>
              <a:t> </a:t>
            </a:r>
            <a:r>
              <a:rPr lang="en-US" altLang="zh-CN" sz="2800" b="1" dirty="0">
                <a:latin typeface="Microsoft YaHei" panose="020B0503020204020204" pitchFamily="34" charset="-122"/>
                <a:ea typeface="Microsoft YaHei" panose="020B0503020204020204" pitchFamily="34" charset="-122"/>
                <a:cs typeface="SimSun" charset="-122"/>
              </a:rPr>
              <a:t>//</a:t>
            </a:r>
            <a:r>
              <a:rPr lang="zh-CN" altLang="en-US" sz="2800" b="1" dirty="0">
                <a:latin typeface="Microsoft YaHei" panose="020B0503020204020204" pitchFamily="34" charset="-122"/>
                <a:ea typeface="Microsoft YaHei" panose="020B0503020204020204" pitchFamily="34" charset="-122"/>
                <a:cs typeface="SimSun" charset="-122"/>
              </a:rPr>
              <a:t>定义信号量数组</a:t>
            </a:r>
            <a:endParaRPr lang="en-US" altLang="zh-CN" sz="2800" b="1" dirty="0">
              <a:latin typeface="Microsoft YaHei" panose="020B0503020204020204" pitchFamily="34" charset="-122"/>
              <a:ea typeface="Microsoft YaHei" panose="020B0503020204020204" pitchFamily="34" charset="-122"/>
              <a:cs typeface="SimSun" charset="-122"/>
            </a:endParaRPr>
          </a:p>
          <a:p>
            <a:pPr eaLnBrk="0" fontAlgn="base" hangingPunct="0">
              <a:lnSpc>
                <a:spcPct val="150000"/>
              </a:lnSpc>
              <a:spcBef>
                <a:spcPct val="0"/>
              </a:spcBef>
              <a:spcAft>
                <a:spcPct val="0"/>
              </a:spcAft>
            </a:pPr>
            <a:r>
              <a:rPr lang="en-US" altLang="zh-CN" sz="2800" b="1" dirty="0" err="1">
                <a:latin typeface="Microsoft YaHei" panose="020B0503020204020204" pitchFamily="34" charset="-122"/>
                <a:ea typeface="Microsoft YaHei" panose="020B0503020204020204" pitchFamily="34" charset="-122"/>
                <a:cs typeface="SimSun" charset="-122"/>
              </a:rPr>
              <a:t>pthread_mutex_t</a:t>
            </a:r>
            <a:r>
              <a:rPr lang="zh-CN" altLang="en-US" sz="2800" b="1" dirty="0">
                <a:latin typeface="Microsoft YaHei" panose="020B0503020204020204" pitchFamily="34" charset="-122"/>
                <a:ea typeface="Microsoft YaHei" panose="020B0503020204020204" pitchFamily="34" charset="-122"/>
                <a:cs typeface="SimSun" charset="-122"/>
              </a:rPr>
              <a:t> </a:t>
            </a:r>
            <a:r>
              <a:rPr lang="en-US" altLang="zh-CN" sz="2800" b="1" dirty="0">
                <a:latin typeface="Microsoft YaHei" panose="020B0503020204020204" pitchFamily="34" charset="-122"/>
                <a:ea typeface="Microsoft YaHei" panose="020B0503020204020204" pitchFamily="34" charset="-122"/>
                <a:cs typeface="SimSun" charset="-122"/>
              </a:rPr>
              <a:t> </a:t>
            </a:r>
            <a:r>
              <a:rPr lang="en-US" altLang="zh-CN" sz="2800" b="1" dirty="0">
                <a:solidFill>
                  <a:srgbClr val="0096FF"/>
                </a:solidFill>
                <a:latin typeface="Microsoft YaHei" panose="020B0503020204020204" pitchFamily="34" charset="-122"/>
                <a:ea typeface="Microsoft YaHei" panose="020B0503020204020204" pitchFamily="34" charset="-122"/>
              </a:rPr>
              <a:t>chopstick[5]</a:t>
            </a:r>
            <a:r>
              <a:rPr lang="en-US" altLang="zh-CN" sz="2800" b="1" dirty="0">
                <a:latin typeface="Microsoft YaHei" panose="020B0503020204020204" pitchFamily="34" charset="-122"/>
                <a:ea typeface="Microsoft YaHei" panose="020B0503020204020204" pitchFamily="34" charset="-122"/>
                <a:cs typeface="SimSun" charset="-122"/>
              </a:rPr>
              <a:t> //</a:t>
            </a:r>
            <a:r>
              <a:rPr lang="zh-CN" altLang="en-US" sz="2800" b="1" dirty="0">
                <a:latin typeface="Microsoft YaHei" panose="020B0503020204020204" pitchFamily="34" charset="-122"/>
                <a:ea typeface="Microsoft YaHei" panose="020B0503020204020204" pitchFamily="34" charset="-122"/>
                <a:cs typeface="SimSun" charset="-122"/>
              </a:rPr>
              <a:t>或者定义互斥量数组</a:t>
            </a:r>
            <a:endParaRPr kumimoji="0" lang="x-none" altLang="x-none" sz="2800" b="1" i="0" u="none" strike="noStrike" cap="none" normalizeH="0" baseline="0" dirty="0">
              <a:ln>
                <a:noFill/>
              </a:ln>
              <a:solidFill>
                <a:schemeClr val="tx1"/>
              </a:solidFill>
              <a:effectLst/>
              <a:latin typeface="Microsoft YaHei" panose="020B0503020204020204" pitchFamily="34" charset="-122"/>
              <a:ea typeface="Microsoft YaHei" panose="020B0503020204020204" pitchFamily="34" charset="-122"/>
              <a:cs typeface="SimSun" charset="-122"/>
            </a:endParaRPr>
          </a:p>
        </p:txBody>
      </p:sp>
      <p:sp>
        <p:nvSpPr>
          <p:cNvPr id="9" name="AutoShape 4" descr="http://image96.360doc.com/DownloadImg/2016/04/2116/70228599_1.jpg"/>
          <p:cNvSpPr>
            <a:spLocks noChangeAspect="1" noChangeArrowheads="1"/>
          </p:cNvSpPr>
          <p:nvPr/>
        </p:nvSpPr>
        <p:spPr bwMode="auto">
          <a:xfrm>
            <a:off x="0" y="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10368957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477108" y="1777692"/>
            <a:ext cx="184731" cy="369332"/>
          </a:xfrm>
          <a:prstGeom prst="rect">
            <a:avLst/>
          </a:prstGeom>
          <a:noFill/>
        </p:spPr>
        <p:txBody>
          <a:bodyPr wrap="none" rtlCol="0">
            <a:spAutoFit/>
          </a:bodyPr>
          <a:lstStyle/>
          <a:p>
            <a:endParaRPr kumimoji="1" lang="zh-CN" altLang="en-US" dirty="0"/>
          </a:p>
        </p:txBody>
      </p:sp>
      <p:sp>
        <p:nvSpPr>
          <p:cNvPr id="9" name="AutoShape 4" descr="http://image96.360doc.com/DownloadImg/2016/04/2116/70228599_1.jpg"/>
          <p:cNvSpPr>
            <a:spLocks noChangeAspect="1" noChangeArrowheads="1"/>
          </p:cNvSpPr>
          <p:nvPr/>
        </p:nvSpPr>
        <p:spPr bwMode="auto">
          <a:xfrm>
            <a:off x="0" y="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graphicFrame>
        <p:nvGraphicFramePr>
          <p:cNvPr id="6" name="Group 2">
            <a:extLst>
              <a:ext uri="{FF2B5EF4-FFF2-40B4-BE49-F238E27FC236}">
                <a16:creationId xmlns:a16="http://schemas.microsoft.com/office/drawing/2014/main" id="{742F4286-CFE0-5B4F-A42F-985EF516B869}"/>
              </a:ext>
            </a:extLst>
          </p:cNvPr>
          <p:cNvGraphicFramePr>
            <a:graphicFrameLocks/>
          </p:cNvGraphicFramePr>
          <p:nvPr>
            <p:extLst>
              <p:ext uri="{D42A27DB-BD31-4B8C-83A1-F6EECF244321}">
                <p14:modId xmlns:p14="http://schemas.microsoft.com/office/powerpoint/2010/main" val="3344716438"/>
              </p:ext>
            </p:extLst>
          </p:nvPr>
        </p:nvGraphicFramePr>
        <p:xfrm>
          <a:off x="0" y="0"/>
          <a:ext cx="12192000" cy="6858000"/>
        </p:xfrm>
        <a:graphic>
          <a:graphicData uri="http://schemas.openxmlformats.org/drawingml/2006/table">
            <a:tbl>
              <a:tblPr/>
              <a:tblGrid>
                <a:gridCol w="1495623">
                  <a:extLst>
                    <a:ext uri="{9D8B030D-6E8A-4147-A177-3AD203B41FA5}">
                      <a16:colId xmlns:a16="http://schemas.microsoft.com/office/drawing/2014/main" val="3365643477"/>
                    </a:ext>
                  </a:extLst>
                </a:gridCol>
                <a:gridCol w="3378506">
                  <a:extLst>
                    <a:ext uri="{9D8B030D-6E8A-4147-A177-3AD203B41FA5}">
                      <a16:colId xmlns:a16="http://schemas.microsoft.com/office/drawing/2014/main" val="1692265972"/>
                    </a:ext>
                  </a:extLst>
                </a:gridCol>
                <a:gridCol w="7317871">
                  <a:extLst>
                    <a:ext uri="{9D8B030D-6E8A-4147-A177-3AD203B41FA5}">
                      <a16:colId xmlns:a16="http://schemas.microsoft.com/office/drawing/2014/main" val="3275090010"/>
                    </a:ext>
                  </a:extLst>
                </a:gridCol>
              </a:tblGrid>
              <a:tr h="596245">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zh-CN" sz="2400" b="1" i="0" u="none" strike="noStrike" cap="none" normalizeH="0" baseline="0" dirty="0">
                        <a:ln>
                          <a:noFill/>
                        </a:ln>
                        <a:solidFill>
                          <a:srgbClr val="FFFFFF"/>
                        </a:solidFill>
                        <a:effectLst/>
                        <a:latin typeface="Microsoft YaHei" panose="020B0503020204020204" pitchFamily="34" charset="-122"/>
                        <a:ea typeface="Microsoft YaHei" panose="020B0503020204020204" pitchFamily="34" charset="-122"/>
                      </a:endParaRPr>
                    </a:p>
                  </a:txBody>
                  <a:tcPr marT="45715" marB="45715"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a:noFill/>
                    </a:lnTlToBr>
                    <a:lnBlToTr>
                      <a:noFill/>
                    </a:lnBlToTr>
                    <a:solidFill>
                      <a:srgbClr val="4F81BD"/>
                    </a:solid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2400" b="1" i="0" u="none" strike="noStrike" cap="none" normalizeH="0" baseline="0" dirty="0">
                          <a:ln>
                            <a:noFill/>
                          </a:ln>
                          <a:solidFill>
                            <a:srgbClr val="FFFFFF"/>
                          </a:solidFill>
                          <a:effectLst/>
                          <a:latin typeface="Microsoft YaHei" panose="020B0503020204020204" pitchFamily="34" charset="-122"/>
                          <a:ea typeface="Microsoft YaHei" panose="020B0503020204020204" pitchFamily="34" charset="-122"/>
                        </a:rPr>
                        <a:t>数据类型</a:t>
                      </a:r>
                    </a:p>
                  </a:txBody>
                  <a:tcPr marT="45715" marB="45715"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a:noFill/>
                    </a:lnTlToBr>
                    <a:lnBlToTr>
                      <a:noFill/>
                    </a:lnBlToTr>
                    <a:solidFill>
                      <a:srgbClr val="4F81BD"/>
                    </a:solid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2400" b="1" i="0" u="none" strike="noStrike" cap="none" normalizeH="0" baseline="0" dirty="0">
                          <a:ln>
                            <a:noFill/>
                          </a:ln>
                          <a:solidFill>
                            <a:srgbClr val="FFFFFF"/>
                          </a:solidFill>
                          <a:effectLst/>
                          <a:latin typeface="Microsoft YaHei" panose="020B0503020204020204" pitchFamily="34" charset="-122"/>
                          <a:ea typeface="Microsoft YaHei" panose="020B0503020204020204" pitchFamily="34" charset="-122"/>
                        </a:rPr>
                        <a:t>函数</a:t>
                      </a:r>
                    </a:p>
                  </a:txBody>
                  <a:tcPr marT="45715" marB="45715"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a:noFill/>
                    </a:lnTlToBr>
                    <a:lnBlToTr>
                      <a:noFill/>
                    </a:lnBlToTr>
                    <a:solidFill>
                      <a:srgbClr val="4F81BD"/>
                    </a:solidFill>
                  </a:tcPr>
                </a:tc>
                <a:extLst>
                  <a:ext uri="{0D108BD9-81ED-4DB2-BD59-A6C34878D82A}">
                    <a16:rowId xmlns:a16="http://schemas.microsoft.com/office/drawing/2014/main" val="2423537687"/>
                  </a:ext>
                </a:extLst>
              </a:tr>
              <a:tr h="1486588">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2400" b="1" i="0" u="none" strike="noStrike" cap="none" normalizeH="0" baseline="0" dirty="0">
                          <a:ln>
                            <a:noFill/>
                          </a:ln>
                          <a:solidFill>
                            <a:srgbClr val="000000"/>
                          </a:solidFill>
                          <a:effectLst/>
                          <a:latin typeface="Microsoft YaHei" panose="020B0503020204020204" pitchFamily="34" charset="-122"/>
                          <a:ea typeface="Microsoft YaHei" panose="020B0503020204020204" pitchFamily="34" charset="-122"/>
                          <a:sym typeface="Arial" panose="020B0604020202020204" pitchFamily="34" charset="0"/>
                        </a:rPr>
                        <a:t>信号量</a:t>
                      </a:r>
                    </a:p>
                  </a:txBody>
                  <a:tcPr marT="45715" marB="45715"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solid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zh-CN" sz="2800" b="1" i="0" u="none" strike="noStrike" cap="none" normalizeH="0" baseline="0" dirty="0">
                          <a:ln>
                            <a:noFill/>
                          </a:ln>
                          <a:solidFill>
                            <a:srgbClr val="000000"/>
                          </a:solidFill>
                          <a:effectLst/>
                          <a:latin typeface="Microsoft YaHei" panose="020B0503020204020204" pitchFamily="34" charset="-122"/>
                          <a:ea typeface="Microsoft YaHei" panose="020B0503020204020204" pitchFamily="34" charset="-122"/>
                        </a:rPr>
                        <a:t>sem_t</a:t>
                      </a:r>
                    </a:p>
                  </a:txBody>
                  <a:tcPr marT="45715" marB="45715"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solid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2400" b="1" i="0" u="none" strike="noStrike" cap="none" normalizeH="0" baseline="0" dirty="0">
                          <a:ln>
                            <a:noFill/>
                          </a:ln>
                          <a:solidFill>
                            <a:srgbClr val="000000"/>
                          </a:solidFill>
                          <a:effectLst/>
                          <a:latin typeface="Microsoft YaHei" panose="020B0503020204020204" pitchFamily="34" charset="-122"/>
                          <a:ea typeface="Microsoft YaHei" panose="020B0503020204020204" pitchFamily="34" charset="-122"/>
                        </a:rPr>
                        <a:t>sem_</a:t>
                      </a:r>
                      <a:r>
                        <a:rPr kumimoji="0" lang="zh-CN" altLang="en-US" sz="2400" b="1" i="0" u="none" strike="noStrike" cap="none" normalizeH="0" baseline="0" dirty="0">
                          <a:ln>
                            <a:noFill/>
                          </a:ln>
                          <a:solidFill>
                            <a:schemeClr val="accent1">
                              <a:lumMod val="75000"/>
                            </a:schemeClr>
                          </a:solidFill>
                          <a:effectLst/>
                          <a:latin typeface="Microsoft YaHei" panose="020B0503020204020204" pitchFamily="34" charset="-122"/>
                          <a:ea typeface="Microsoft YaHei" panose="020B0503020204020204" pitchFamily="34" charset="-122"/>
                        </a:rPr>
                        <a:t>init</a:t>
                      </a:r>
                      <a:r>
                        <a:rPr kumimoji="0" lang="zh-CN" altLang="en-US" sz="2400" b="1" i="0" u="none" strike="noStrike" cap="none" normalizeH="0" baseline="0" dirty="0">
                          <a:ln>
                            <a:noFill/>
                          </a:ln>
                          <a:solidFill>
                            <a:srgbClr val="000000"/>
                          </a:solidFill>
                          <a:effectLst/>
                          <a:latin typeface="Microsoft YaHei" panose="020B0503020204020204" pitchFamily="34" charset="-122"/>
                          <a:ea typeface="Microsoft YaHei" panose="020B0503020204020204" pitchFamily="34" charset="-122"/>
                        </a:rPr>
                        <a:t>（信号量初始化）</a:t>
                      </a:r>
                      <a:endParaRPr kumimoji="0" lang="en-US" altLang="zh-CN" sz="2400" b="1" i="0" u="none" strike="noStrike" cap="none" normalizeH="0" baseline="0" dirty="0">
                        <a:ln>
                          <a:noFill/>
                        </a:ln>
                        <a:solidFill>
                          <a:srgbClr val="000000"/>
                        </a:solidFill>
                        <a:effectLst/>
                        <a:latin typeface="Microsoft YaHei" panose="020B0503020204020204" pitchFamily="34" charset="-122"/>
                        <a:ea typeface="Microsoft YaHei" panose="020B0503020204020204" pitchFamily="34" charset="-122"/>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2400" b="1" i="0" u="none" strike="noStrike" cap="none" normalizeH="0" baseline="0" dirty="0">
                          <a:ln>
                            <a:noFill/>
                          </a:ln>
                          <a:solidFill>
                            <a:srgbClr val="000000"/>
                          </a:solidFill>
                          <a:effectLst/>
                          <a:latin typeface="Microsoft YaHei" panose="020B0503020204020204" pitchFamily="34" charset="-122"/>
                          <a:ea typeface="Microsoft YaHei" panose="020B0503020204020204" pitchFamily="34" charset="-122"/>
                        </a:rPr>
                        <a:t>sem_</a:t>
                      </a:r>
                      <a:r>
                        <a:rPr kumimoji="0" lang="zh-CN" altLang="en-US" sz="2400" b="1" i="0" u="none" strike="noStrike" cap="none" normalizeH="0" baseline="0" dirty="0">
                          <a:ln>
                            <a:noFill/>
                          </a:ln>
                          <a:solidFill>
                            <a:schemeClr val="accent1">
                              <a:lumMod val="75000"/>
                            </a:schemeClr>
                          </a:solidFill>
                          <a:effectLst/>
                          <a:latin typeface="Microsoft YaHei" panose="020B0503020204020204" pitchFamily="34" charset="-122"/>
                          <a:ea typeface="Microsoft YaHei" panose="020B0503020204020204" pitchFamily="34" charset="-122"/>
                        </a:rPr>
                        <a:t>wai</a:t>
                      </a:r>
                      <a:r>
                        <a:rPr kumimoji="0" lang="zh-CN" altLang="en-US" sz="2400" b="1" i="0" u="none" strike="noStrike" cap="none" normalizeH="0" baseline="0" dirty="0">
                          <a:ln>
                            <a:noFill/>
                          </a:ln>
                          <a:solidFill>
                            <a:srgbClr val="000000"/>
                          </a:solidFill>
                          <a:effectLst/>
                          <a:latin typeface="Microsoft YaHei" panose="020B0503020204020204" pitchFamily="34" charset="-122"/>
                          <a:ea typeface="Microsoft YaHei" panose="020B0503020204020204" pitchFamily="34" charset="-122"/>
                        </a:rPr>
                        <a:t>t（信号量值减一）</a:t>
                      </a:r>
                      <a:endParaRPr kumimoji="0" lang="en-US" altLang="zh-CN" sz="2400" b="1" i="0" u="none" strike="noStrike" cap="none" normalizeH="0" baseline="0" dirty="0">
                        <a:ln>
                          <a:noFill/>
                        </a:ln>
                        <a:solidFill>
                          <a:srgbClr val="000000"/>
                        </a:solidFill>
                        <a:effectLst/>
                        <a:latin typeface="Microsoft YaHei" panose="020B0503020204020204" pitchFamily="34" charset="-122"/>
                        <a:ea typeface="Microsoft YaHei" panose="020B0503020204020204" pitchFamily="34" charset="-122"/>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2400" b="1" i="0" u="none" strike="noStrike" cap="none" normalizeH="0" baseline="0" dirty="0">
                          <a:ln>
                            <a:noFill/>
                          </a:ln>
                          <a:solidFill>
                            <a:srgbClr val="000000"/>
                          </a:solidFill>
                          <a:effectLst/>
                          <a:latin typeface="Microsoft YaHei" panose="020B0503020204020204" pitchFamily="34" charset="-122"/>
                          <a:ea typeface="Microsoft YaHei" panose="020B0503020204020204" pitchFamily="34" charset="-122"/>
                        </a:rPr>
                        <a:t>sem_</a:t>
                      </a:r>
                      <a:r>
                        <a:rPr kumimoji="0" lang="zh-CN" altLang="en-US" sz="2400" b="1" i="0" u="none" strike="noStrike" cap="none" normalizeH="0" baseline="0" dirty="0">
                          <a:ln>
                            <a:noFill/>
                          </a:ln>
                          <a:solidFill>
                            <a:schemeClr val="accent1">
                              <a:lumMod val="75000"/>
                            </a:schemeClr>
                          </a:solidFill>
                          <a:effectLst/>
                          <a:latin typeface="Microsoft YaHei" panose="020B0503020204020204" pitchFamily="34" charset="-122"/>
                          <a:ea typeface="Microsoft YaHei" panose="020B0503020204020204" pitchFamily="34" charset="-122"/>
                        </a:rPr>
                        <a:t>post</a:t>
                      </a:r>
                      <a:r>
                        <a:rPr kumimoji="0" lang="zh-CN" altLang="en-US" sz="2400" b="1" i="0" u="none" strike="noStrike" cap="none" normalizeH="0" baseline="0" dirty="0">
                          <a:ln>
                            <a:noFill/>
                          </a:ln>
                          <a:solidFill>
                            <a:srgbClr val="000000"/>
                          </a:solidFill>
                          <a:effectLst/>
                          <a:latin typeface="Microsoft YaHei" panose="020B0503020204020204" pitchFamily="34" charset="-122"/>
                          <a:ea typeface="Microsoft YaHei" panose="020B0503020204020204" pitchFamily="34" charset="-122"/>
                        </a:rPr>
                        <a:t>（信号量值加一）</a:t>
                      </a:r>
                    </a:p>
                  </a:txBody>
                  <a:tcPr marT="45715" marB="45715"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solidFill>
                  </a:tcPr>
                </a:tc>
                <a:extLst>
                  <a:ext uri="{0D108BD9-81ED-4DB2-BD59-A6C34878D82A}">
                    <a16:rowId xmlns:a16="http://schemas.microsoft.com/office/drawing/2014/main" val="1815082867"/>
                  </a:ext>
                </a:extLst>
              </a:tr>
              <a:tr h="1975333">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2400" b="1" i="0" u="none" strike="noStrike" cap="none" normalizeH="0" baseline="0" dirty="0">
                          <a:ln>
                            <a:noFill/>
                          </a:ln>
                          <a:solidFill>
                            <a:srgbClr val="000000"/>
                          </a:solidFill>
                          <a:effectLst/>
                          <a:latin typeface="Microsoft YaHei" panose="020B0503020204020204" pitchFamily="34" charset="-122"/>
                          <a:ea typeface="Microsoft YaHei" panose="020B0503020204020204" pitchFamily="34" charset="-122"/>
                          <a:sym typeface="Arial" panose="020B0604020202020204" pitchFamily="34" charset="0"/>
                        </a:rPr>
                        <a:t>互斥量（线程）</a:t>
                      </a:r>
                    </a:p>
                  </a:txBody>
                  <a:tcPr marT="45715" marB="45715"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bg2"/>
                    </a:solid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zh-CN" sz="2800" b="1" i="0" u="none" strike="noStrike" cap="none" normalizeH="0" baseline="0" dirty="0">
                          <a:ln>
                            <a:noFill/>
                          </a:ln>
                          <a:solidFill>
                            <a:srgbClr val="000000"/>
                          </a:solidFill>
                          <a:effectLst/>
                          <a:latin typeface="Microsoft YaHei" panose="020B0503020204020204" pitchFamily="34" charset="-122"/>
                          <a:ea typeface="Microsoft YaHei" panose="020B0503020204020204" pitchFamily="34" charset="-122"/>
                        </a:rPr>
                        <a:t>pthread_mutex_t</a:t>
                      </a:r>
                    </a:p>
                  </a:txBody>
                  <a:tcPr marT="45715" marB="45715"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bg2"/>
                    </a:solid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zh-CN" sz="2400" b="1" i="0" u="none" strike="noStrike" cap="none" normalizeH="0" baseline="0" dirty="0">
                          <a:ln>
                            <a:noFill/>
                          </a:ln>
                          <a:solidFill>
                            <a:srgbClr val="000000"/>
                          </a:solidFill>
                          <a:effectLst/>
                          <a:latin typeface="Microsoft YaHei" panose="020B0503020204020204" pitchFamily="34" charset="-122"/>
                          <a:ea typeface="Microsoft YaHei" panose="020B0503020204020204" pitchFamily="34" charset="-122"/>
                        </a:rPr>
                        <a:t>pthread_mutex_init（互斥量初始化）</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zh-CN" sz="2400" b="1" i="0" u="none" strike="noStrike" cap="none" normalizeH="0" baseline="0" dirty="0">
                          <a:ln>
                            <a:noFill/>
                          </a:ln>
                          <a:solidFill>
                            <a:srgbClr val="000000"/>
                          </a:solidFill>
                          <a:effectLst/>
                          <a:latin typeface="Microsoft YaHei" panose="020B0503020204020204" pitchFamily="34" charset="-122"/>
                          <a:ea typeface="Microsoft YaHei" panose="020B0503020204020204" pitchFamily="34" charset="-122"/>
                        </a:rPr>
                        <a:t>pthread_mutex_lock（互斥量加锁）</a:t>
                      </a:r>
                      <a:endParaRPr kumimoji="0" lang="en-US" altLang="zh-CN" sz="2400" b="1" i="0" u="none" strike="noStrike" cap="none" normalizeH="0" baseline="0" dirty="0">
                        <a:ln>
                          <a:noFill/>
                        </a:ln>
                        <a:solidFill>
                          <a:srgbClr val="000000"/>
                        </a:solidFill>
                        <a:effectLst/>
                        <a:latin typeface="Microsoft YaHei" panose="020B0503020204020204" pitchFamily="34" charset="-122"/>
                        <a:ea typeface="Microsoft YaHei" panose="020B0503020204020204" pitchFamily="34" charset="-122"/>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dirty="0" err="1">
                          <a:ln>
                            <a:noFill/>
                          </a:ln>
                          <a:solidFill>
                            <a:srgbClr val="000000"/>
                          </a:solidFill>
                          <a:effectLst/>
                          <a:latin typeface="Microsoft YaHei" panose="020B0503020204020204" pitchFamily="34" charset="-122"/>
                          <a:ea typeface="Microsoft YaHei" panose="020B0503020204020204" pitchFamily="34" charset="-122"/>
                        </a:rPr>
                        <a:t>Pthread_mutex_trylock</a:t>
                      </a:r>
                      <a:r>
                        <a:rPr kumimoji="0" lang="zh-CN" altLang="en-US" sz="2400" b="1" i="0" u="none" strike="noStrike" cap="none" normalizeH="0" baseline="0" dirty="0">
                          <a:ln>
                            <a:noFill/>
                          </a:ln>
                          <a:solidFill>
                            <a:srgbClr val="000000"/>
                          </a:solidFill>
                          <a:effectLst/>
                          <a:latin typeface="Microsoft YaHei" panose="020B0503020204020204" pitchFamily="34" charset="-122"/>
                          <a:ea typeface="Microsoft YaHei" panose="020B0503020204020204" pitchFamily="34" charset="-122"/>
                        </a:rPr>
                        <a:t>（尝试</a:t>
                      </a:r>
                      <a:r>
                        <a:rPr kumimoji="0" lang="zh-CN" altLang="zh-CN" sz="2400" b="1" i="0" u="none" strike="noStrike" cap="none" normalizeH="0" baseline="0" dirty="0">
                          <a:ln>
                            <a:noFill/>
                          </a:ln>
                          <a:solidFill>
                            <a:srgbClr val="000000"/>
                          </a:solidFill>
                          <a:effectLst/>
                          <a:latin typeface="Microsoft YaHei" panose="020B0503020204020204" pitchFamily="34" charset="-122"/>
                          <a:ea typeface="Microsoft YaHei" panose="020B0503020204020204" pitchFamily="34" charset="-122"/>
                        </a:rPr>
                        <a:t>互斥量加锁）</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zh-CN" sz="2400" b="1" i="0" u="none" strike="noStrike" cap="none" normalizeH="0" baseline="0" dirty="0">
                          <a:ln>
                            <a:noFill/>
                          </a:ln>
                          <a:solidFill>
                            <a:srgbClr val="000000"/>
                          </a:solidFill>
                          <a:effectLst/>
                          <a:latin typeface="Microsoft YaHei" panose="020B0503020204020204" pitchFamily="34" charset="-122"/>
                          <a:ea typeface="Microsoft YaHei" panose="020B0503020204020204" pitchFamily="34" charset="-122"/>
                        </a:rPr>
                        <a:t>pthread_mutex_unlock（互斥量解锁）</a:t>
                      </a:r>
                    </a:p>
                  </a:txBody>
                  <a:tcPr marT="45715" marB="45715"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62540291"/>
                  </a:ext>
                </a:extLst>
              </a:tr>
              <a:tr h="1394704">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2400" b="1" i="0" u="none" strike="noStrike" cap="none" normalizeH="0" baseline="0" dirty="0">
                          <a:ln>
                            <a:noFill/>
                          </a:ln>
                          <a:solidFill>
                            <a:srgbClr val="000000"/>
                          </a:solidFill>
                          <a:effectLst/>
                          <a:latin typeface="Microsoft YaHei" panose="020B0503020204020204" pitchFamily="34" charset="-122"/>
                          <a:ea typeface="Microsoft YaHei" panose="020B0503020204020204" pitchFamily="34" charset="-122"/>
                          <a:sym typeface="Arial" panose="020B0604020202020204" pitchFamily="34" charset="0"/>
                        </a:rPr>
                        <a:t>进程</a:t>
                      </a:r>
                    </a:p>
                  </a:txBody>
                  <a:tcPr marT="45715" marB="45715"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solid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2800" b="1" i="0" u="none" strike="noStrike" cap="none" normalizeH="0" baseline="0" dirty="0">
                          <a:ln>
                            <a:noFill/>
                          </a:ln>
                          <a:solidFill>
                            <a:srgbClr val="000000"/>
                          </a:solidFill>
                          <a:effectLst/>
                          <a:latin typeface="Microsoft YaHei" panose="020B0503020204020204" pitchFamily="34" charset="-122"/>
                          <a:ea typeface="Microsoft YaHei" panose="020B0503020204020204" pitchFamily="34" charset="-122"/>
                        </a:rPr>
                        <a:t>pid_t（进程）</a:t>
                      </a:r>
                    </a:p>
                  </a:txBody>
                  <a:tcPr marT="45715" marB="45715"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solid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defRPr/>
                      </a:pPr>
                      <a:r>
                        <a:rPr kumimoji="0" lang="zh-CN" altLang="en-US" sz="2400" b="1" i="0" u="none" strike="noStrike" cap="none" normalizeH="0" baseline="0" dirty="0">
                          <a:ln>
                            <a:noFill/>
                          </a:ln>
                          <a:solidFill>
                            <a:srgbClr val="000000"/>
                          </a:solidFill>
                          <a:effectLst/>
                          <a:latin typeface="Microsoft YaHei" panose="020B0503020204020204" pitchFamily="34" charset="-122"/>
                          <a:ea typeface="Microsoft YaHei" panose="020B0503020204020204" pitchFamily="34" charset="-122"/>
                        </a:rPr>
                        <a:t>fork（创建进程）</a:t>
                      </a:r>
                      <a:endParaRPr kumimoji="0" lang="en-US" altLang="zh-CN" sz="2400" b="1" i="0" u="none" strike="noStrike" cap="none" normalizeH="0" baseline="0" dirty="0">
                        <a:ln>
                          <a:noFill/>
                        </a:ln>
                        <a:solidFill>
                          <a:srgbClr val="000000"/>
                        </a:solidFill>
                        <a:effectLst/>
                        <a:latin typeface="Microsoft YaHei" panose="020B0503020204020204" pitchFamily="34" charset="-122"/>
                        <a:ea typeface="Microsoft YaHei" panose="020B0503020204020204" pitchFamily="34" charset="-122"/>
                      </a:endParaRPr>
                    </a:p>
                    <a:p>
                      <a:pPr marL="0" marR="0" lvl="0" indent="0" algn="l" defTabSz="914400" rtl="0" eaLnBrk="1" fontAlgn="base" latinLnBrk="0" hangingPunct="1">
                        <a:lnSpc>
                          <a:spcPct val="100000"/>
                        </a:lnSpc>
                        <a:spcBef>
                          <a:spcPct val="20000"/>
                        </a:spcBef>
                        <a:spcAft>
                          <a:spcPct val="0"/>
                        </a:spcAft>
                        <a:buClrTx/>
                        <a:buSzTx/>
                        <a:buFontTx/>
                        <a:buNone/>
                        <a:tabLst/>
                        <a:defRPr/>
                      </a:pPr>
                      <a:r>
                        <a:rPr kumimoji="0" lang="zh-CN" altLang="en-US" sz="2400" b="1" i="0" u="none" strike="noStrike" cap="none" normalizeH="0" baseline="0" dirty="0">
                          <a:ln>
                            <a:noFill/>
                          </a:ln>
                          <a:solidFill>
                            <a:srgbClr val="000000"/>
                          </a:solidFill>
                          <a:effectLst/>
                          <a:latin typeface="Microsoft YaHei" panose="020B0503020204020204" pitchFamily="34" charset="-122"/>
                          <a:ea typeface="Microsoft YaHei" panose="020B0503020204020204" pitchFamily="34" charset="-122"/>
                        </a:rPr>
                        <a:t>waitpid（停止目前进程的执行，直到有信号来到或子进程结束）</a:t>
                      </a:r>
                    </a:p>
                  </a:txBody>
                  <a:tcPr marT="45715" marB="45715"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solidFill>
                  </a:tcPr>
                </a:tc>
                <a:extLst>
                  <a:ext uri="{0D108BD9-81ED-4DB2-BD59-A6C34878D82A}">
                    <a16:rowId xmlns:a16="http://schemas.microsoft.com/office/drawing/2014/main" val="696707628"/>
                  </a:ext>
                </a:extLst>
              </a:tr>
              <a:tr h="140513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2400" b="1" i="0" u="none" strike="noStrike" cap="none" normalizeH="0" baseline="0" dirty="0">
                          <a:ln>
                            <a:noFill/>
                          </a:ln>
                          <a:solidFill>
                            <a:srgbClr val="000000"/>
                          </a:solidFill>
                          <a:effectLst/>
                          <a:latin typeface="Microsoft YaHei" panose="020B0503020204020204" pitchFamily="34" charset="-122"/>
                          <a:ea typeface="Microsoft YaHei" panose="020B0503020204020204" pitchFamily="34" charset="-122"/>
                          <a:sym typeface="Arial" panose="020B0604020202020204" pitchFamily="34" charset="0"/>
                        </a:rPr>
                        <a:t>线程</a:t>
                      </a:r>
                    </a:p>
                  </a:txBody>
                  <a:tcPr marT="45715" marB="45715"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bg2"/>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defRPr/>
                      </a:pPr>
                      <a:r>
                        <a:rPr kumimoji="0" lang="zh-CN" altLang="en-US" sz="2800" b="1" i="0" u="none" strike="noStrike" cap="none" normalizeH="0" baseline="0" dirty="0">
                          <a:ln>
                            <a:noFill/>
                          </a:ln>
                          <a:solidFill>
                            <a:srgbClr val="000000"/>
                          </a:solidFill>
                          <a:effectLst/>
                          <a:latin typeface="Microsoft YaHei" panose="020B0503020204020204" pitchFamily="34" charset="-122"/>
                          <a:ea typeface="Microsoft YaHei" panose="020B0503020204020204" pitchFamily="34" charset="-122"/>
                        </a:rPr>
                        <a:t>pthread_t（线程）</a:t>
                      </a:r>
                    </a:p>
                  </a:txBody>
                  <a:tcPr marT="45715" marB="45715"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bg2"/>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defRPr/>
                      </a:pPr>
                      <a:r>
                        <a:rPr kumimoji="0" lang="zh-CN" altLang="en-US" sz="2400" b="1" i="0" u="none" strike="noStrike" cap="none" normalizeH="0" baseline="0" dirty="0">
                          <a:ln>
                            <a:noFill/>
                          </a:ln>
                          <a:solidFill>
                            <a:srgbClr val="000000"/>
                          </a:solidFill>
                          <a:effectLst/>
                          <a:latin typeface="Microsoft YaHei" panose="020B0503020204020204" pitchFamily="34" charset="-122"/>
                          <a:ea typeface="Microsoft YaHei" panose="020B0503020204020204" pitchFamily="34" charset="-122"/>
                        </a:rPr>
                        <a:t>pthread_create（创建线程）</a:t>
                      </a:r>
                      <a:endParaRPr kumimoji="0" lang="en-US" altLang="zh-CN" sz="2400" b="1" i="0" u="none" strike="noStrike" cap="none" normalizeH="0" baseline="0">
                        <a:ln>
                          <a:noFill/>
                        </a:ln>
                        <a:solidFill>
                          <a:srgbClr val="000000"/>
                        </a:solidFill>
                        <a:effectLst/>
                        <a:latin typeface="Microsoft YaHei" panose="020B0503020204020204" pitchFamily="34" charset="-122"/>
                        <a:ea typeface="Microsoft YaHei" panose="020B0503020204020204" pitchFamily="34" charset="-122"/>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2400" b="1" i="0" u="none" strike="noStrike" cap="none" normalizeH="0" baseline="0">
                          <a:ln>
                            <a:noFill/>
                          </a:ln>
                          <a:solidFill>
                            <a:srgbClr val="000000"/>
                          </a:solidFill>
                          <a:effectLst/>
                          <a:latin typeface="Microsoft YaHei" panose="020B0503020204020204" pitchFamily="34" charset="-122"/>
                          <a:ea typeface="Microsoft YaHei" panose="020B0503020204020204" pitchFamily="34" charset="-122"/>
                        </a:rPr>
                        <a:t>pthread_join</a:t>
                      </a:r>
                      <a:r>
                        <a:rPr kumimoji="0" lang="zh-CN" altLang="en-US" sz="2400" b="1" i="0" u="none" strike="noStrike" cap="none" normalizeH="0" baseline="0" dirty="0">
                          <a:ln>
                            <a:noFill/>
                          </a:ln>
                          <a:solidFill>
                            <a:srgbClr val="000000"/>
                          </a:solidFill>
                          <a:effectLst/>
                          <a:latin typeface="Microsoft YaHei" panose="020B0503020204020204" pitchFamily="34" charset="-122"/>
                          <a:ea typeface="Microsoft YaHei" panose="020B0503020204020204" pitchFamily="34" charset="-122"/>
                        </a:rPr>
                        <a:t>（等待线程结束）</a:t>
                      </a:r>
                    </a:p>
                  </a:txBody>
                  <a:tcPr marT="45715" marB="45715"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3429538849"/>
                  </a:ext>
                </a:extLst>
              </a:tr>
            </a:tbl>
          </a:graphicData>
        </a:graphic>
      </p:graphicFrame>
    </p:spTree>
    <p:extLst>
      <p:ext uri="{BB962C8B-B14F-4D97-AF65-F5344CB8AC3E}">
        <p14:creationId xmlns:p14="http://schemas.microsoft.com/office/powerpoint/2010/main" val="3015704061"/>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DengXian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DengXian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4868</TotalTime>
  <Words>3317</Words>
  <Application>Microsoft Macintosh PowerPoint</Application>
  <PresentationFormat>宽屏</PresentationFormat>
  <Paragraphs>265</Paragraphs>
  <Slides>52</Slides>
  <Notes>19</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52</vt:i4>
      </vt:variant>
    </vt:vector>
  </HeadingPairs>
  <TitlesOfParts>
    <vt:vector size="63" baseType="lpstr">
      <vt:lpstr>DengXian</vt:lpstr>
      <vt:lpstr>DengXian Light</vt:lpstr>
      <vt:lpstr>黑体</vt:lpstr>
      <vt:lpstr>黑体</vt:lpstr>
      <vt:lpstr>SimSun</vt:lpstr>
      <vt:lpstr>SimSun</vt:lpstr>
      <vt:lpstr>Microsoft YaHei</vt:lpstr>
      <vt:lpstr>Songti SC</vt:lpstr>
      <vt:lpstr>Arial</vt:lpstr>
      <vt:lpstr>Wingdings</vt:lpstr>
      <vt:lpstr>Office 主题</vt:lpstr>
      <vt:lpstr>PowerPoint 演示文稿</vt:lpstr>
      <vt:lpstr>实验内容安排</vt:lpstr>
      <vt:lpstr>PowerPoint 演示文稿</vt:lpstr>
      <vt:lpstr>PowerPoint 演示文稿</vt:lpstr>
      <vt:lpstr>实验1-哲学家就餐问题的实现</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参考资料</vt:lpstr>
      <vt:lpstr>实验内容安排</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实验3-利用管道实现进程的通信</vt:lpstr>
      <vt:lpstr>实验3-利用管道实现进程的通信</vt:lpstr>
      <vt:lpstr>实验3-进程间通信例子：子进程写父进程读</vt:lpstr>
      <vt:lpstr>PowerPoint 演示文稿</vt:lpstr>
      <vt:lpstr>实验3-进程间管道通信实验内容</vt:lpstr>
      <vt:lpstr>实验3-进程间管道通信实验内容</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数据结构与算法分析试讲</dc:title>
  <dc:creator>Microsoft Office 用户</dc:creator>
  <cp:lastModifiedBy>Microsoft Office 用户</cp:lastModifiedBy>
  <cp:revision>179</cp:revision>
  <dcterms:created xsi:type="dcterms:W3CDTF">2017-03-30T01:42:33Z</dcterms:created>
  <dcterms:modified xsi:type="dcterms:W3CDTF">2022-04-16T04:27:17Z</dcterms:modified>
</cp:coreProperties>
</file>